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handoutMasterIdLst>
    <p:handoutMasterId r:id="rId41"/>
  </p:handoutMasterIdLst>
  <p:sldIdLst>
    <p:sldId id="257" r:id="rId2"/>
    <p:sldId id="258" r:id="rId3"/>
    <p:sldId id="259" r:id="rId4"/>
    <p:sldId id="260" r:id="rId5"/>
    <p:sldId id="266" r:id="rId6"/>
    <p:sldId id="261" r:id="rId7"/>
    <p:sldId id="262" r:id="rId8"/>
    <p:sldId id="281" r:id="rId9"/>
    <p:sldId id="268" r:id="rId10"/>
    <p:sldId id="269" r:id="rId11"/>
    <p:sldId id="270" r:id="rId12"/>
    <p:sldId id="274" r:id="rId13"/>
    <p:sldId id="282" r:id="rId14"/>
    <p:sldId id="290" r:id="rId15"/>
    <p:sldId id="283" r:id="rId16"/>
    <p:sldId id="292" r:id="rId17"/>
    <p:sldId id="305" r:id="rId18"/>
    <p:sldId id="271" r:id="rId19"/>
    <p:sldId id="275" r:id="rId20"/>
    <p:sldId id="277" r:id="rId21"/>
    <p:sldId id="285" r:id="rId22"/>
    <p:sldId id="286" r:id="rId23"/>
    <p:sldId id="291" r:id="rId24"/>
    <p:sldId id="297" r:id="rId25"/>
    <p:sldId id="300" r:id="rId26"/>
    <p:sldId id="293" r:id="rId27"/>
    <p:sldId id="294" r:id="rId28"/>
    <p:sldId id="295" r:id="rId29"/>
    <p:sldId id="301" r:id="rId30"/>
    <p:sldId id="302" r:id="rId31"/>
    <p:sldId id="303" r:id="rId32"/>
    <p:sldId id="304" r:id="rId33"/>
    <p:sldId id="287" r:id="rId34"/>
    <p:sldId id="288" r:id="rId35"/>
    <p:sldId id="284" r:id="rId36"/>
    <p:sldId id="278" r:id="rId37"/>
    <p:sldId id="279" r:id="rId38"/>
    <p:sldId id="280"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wner" initials="" lastIdx="0" clrIdx="0"/>
  <p:cmAuthor id="2" name="Henning Olesen" initials="HO"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9466" autoAdjust="0"/>
  </p:normalViewPr>
  <p:slideViewPr>
    <p:cSldViewPr>
      <p:cViewPr varScale="1">
        <p:scale>
          <a:sx n="85" d="100"/>
          <a:sy n="85" d="100"/>
        </p:scale>
        <p:origin x="581" y="6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7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1048779"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2C744EB-038C-4ACE-9EF4-9DE9752C8445}" type="datetimeFigureOut">
              <a:rPr lang="en-US" smtClean="0"/>
              <a:t>5/31/2024</a:t>
            </a:fld>
            <a:endParaRPr lang="en-US"/>
          </a:p>
        </p:txBody>
      </p:sp>
      <p:sp>
        <p:nvSpPr>
          <p:cNvPr id="1048780"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1048781"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4622249-4089-4C86-A996-138B2A2FD830}" type="slidenum">
              <a:rPr lang="en-US" smtClean="0"/>
              <a:t>‹#›</a:t>
            </a:fld>
            <a:endParaRPr lang="en-US"/>
          </a:p>
        </p:txBody>
      </p:sp>
    </p:spTree>
    <p:extLst>
      <p:ext uri="{BB962C8B-B14F-4D97-AF65-F5344CB8AC3E}">
        <p14:creationId xmlns:p14="http://schemas.microsoft.com/office/powerpoint/2010/main" val="2447948859"/>
      </p:ext>
    </p:extLst>
  </p:cSld>
  <p:clrMap bg1="lt1" tx1="dk1" bg2="lt2" tx2="dk2" accent1="accent1" accent2="accent2" accent3="accent3" accent4="accent4" accent5="accent5" accent6="accent6" hlink="hlink" folHlink="folHlink"/>
  <p:hf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7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104877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3418AC3-CDDD-4204-9941-8E906092728C}" type="datetimeFigureOut">
              <a:rPr lang="en-US" smtClean="0"/>
              <a:t>5/31/2024</a:t>
            </a:fld>
            <a:endParaRPr lang="en-US"/>
          </a:p>
        </p:txBody>
      </p:sp>
      <p:sp>
        <p:nvSpPr>
          <p:cNvPr id="104877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4877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7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104877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0F87C89-4F4C-4EC4-BD93-424FE5A97156}" type="slidenum">
              <a:rPr lang="en-US" smtClean="0"/>
              <a:t>‹#›</a:t>
            </a:fld>
            <a:endParaRPr lang="en-US"/>
          </a:p>
        </p:txBody>
      </p:sp>
    </p:spTree>
    <p:extLst>
      <p:ext uri="{BB962C8B-B14F-4D97-AF65-F5344CB8AC3E}">
        <p14:creationId xmlns:p14="http://schemas.microsoft.com/office/powerpoint/2010/main" val="876287899"/>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2" name="Slide Image Placeholder 1"/>
          <p:cNvSpPr>
            <a:spLocks noGrp="1" noRot="1" noChangeAspect="1"/>
          </p:cNvSpPr>
          <p:nvPr>
            <p:ph type="sldImg"/>
          </p:nvPr>
        </p:nvSpPr>
        <p:spPr>
          <a:xfrm>
            <a:off x="381000" y="685800"/>
            <a:ext cx="6096000" cy="3429000"/>
          </a:xfrm>
        </p:spPr>
      </p:sp>
      <p:sp>
        <p:nvSpPr>
          <p:cNvPr id="1048593" name="Notes Placeholder 2"/>
          <p:cNvSpPr>
            <a:spLocks noGrp="1"/>
          </p:cNvSpPr>
          <p:nvPr>
            <p:ph type="body" idx="1"/>
          </p:nvPr>
        </p:nvSpPr>
        <p:spPr/>
        <p:txBody>
          <a:bodyPr>
            <a:normAutofit/>
          </a:bodyPr>
          <a:lstStyle/>
          <a:p>
            <a:endParaRPr lang="en-US"/>
          </a:p>
        </p:txBody>
      </p:sp>
      <p:sp>
        <p:nvSpPr>
          <p:cNvPr id="1048594" name="Slide Number Placeholder 3"/>
          <p:cNvSpPr>
            <a:spLocks noGrp="1"/>
          </p:cNvSpPr>
          <p:nvPr>
            <p:ph type="sldNum" sz="quarter" idx="10"/>
          </p:nvPr>
        </p:nvSpPr>
        <p:spPr/>
        <p:txBody>
          <a:bodyPr/>
          <a:lstStyle/>
          <a:p>
            <a:fld id="{40F87C89-4F4C-4EC4-BD93-424FE5A97156}" type="slidenum">
              <a:rPr lang="en-US" smtClean="0"/>
              <a:t>1</a:t>
            </a:fld>
            <a:endParaRPr lang="en-US"/>
          </a:p>
        </p:txBody>
      </p:sp>
      <p:sp>
        <p:nvSpPr>
          <p:cNvPr id="1048595" name="Header Placeholder 4"/>
          <p:cNvSpPr>
            <a:spLocks noGrp="1"/>
          </p:cNvSpPr>
          <p:nvPr>
            <p:ph type="hdr" sz="quarter" idx="1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3" name="Slide Image Placeholder 1"/>
          <p:cNvSpPr>
            <a:spLocks noGrp="1" noRot="1" noChangeAspect="1"/>
          </p:cNvSpPr>
          <p:nvPr>
            <p:ph type="sldImg"/>
          </p:nvPr>
        </p:nvSpPr>
        <p:spPr/>
      </p:sp>
      <p:sp>
        <p:nvSpPr>
          <p:cNvPr id="1048624" name="Notes Placeholder 2"/>
          <p:cNvSpPr>
            <a:spLocks noGrp="1"/>
          </p:cNvSpPr>
          <p:nvPr>
            <p:ph type="body" idx="1"/>
          </p:nvPr>
        </p:nvSpPr>
        <p:spPr/>
        <p:txBody>
          <a:bodyPr/>
          <a:lstStyle/>
          <a:p>
            <a:endParaRPr lang="en-US" dirty="0"/>
          </a:p>
        </p:txBody>
      </p:sp>
      <p:sp>
        <p:nvSpPr>
          <p:cNvPr id="1048625" name="Header Placeholder 3"/>
          <p:cNvSpPr>
            <a:spLocks noGrp="1"/>
          </p:cNvSpPr>
          <p:nvPr>
            <p:ph type="hdr" sz="quarter" idx="10"/>
          </p:nvPr>
        </p:nvSpPr>
        <p:spPr/>
        <p:txBody>
          <a:bodyPr/>
          <a:lstStyle/>
          <a:p>
            <a:endParaRPr lang="en-US"/>
          </a:p>
        </p:txBody>
      </p:sp>
      <p:sp>
        <p:nvSpPr>
          <p:cNvPr id="1048626" name="Slide Number Placeholder 4"/>
          <p:cNvSpPr>
            <a:spLocks noGrp="1"/>
          </p:cNvSpPr>
          <p:nvPr>
            <p:ph type="sldNum" sz="quarter" idx="11"/>
          </p:nvPr>
        </p:nvSpPr>
        <p:spPr/>
        <p:txBody>
          <a:bodyPr/>
          <a:lstStyle/>
          <a:p>
            <a:fld id="{40F87C89-4F4C-4EC4-BD93-424FE5A97156}" type="slidenum">
              <a:rPr lang="en-US" smtClean="0"/>
              <a:t>6</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81"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1048582"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48583" name="Date Placeholder 3"/>
          <p:cNvSpPr>
            <a:spLocks noGrp="1"/>
          </p:cNvSpPr>
          <p:nvPr>
            <p:ph type="dt" sz="half" idx="10"/>
          </p:nvPr>
        </p:nvSpPr>
        <p:spPr/>
        <p:txBody>
          <a:bodyPr/>
          <a:lstStyle/>
          <a:p>
            <a:endParaRPr lang="en-US"/>
          </a:p>
        </p:txBody>
      </p:sp>
      <p:sp>
        <p:nvSpPr>
          <p:cNvPr id="1048584" name="Footer Placeholder 4"/>
          <p:cNvSpPr>
            <a:spLocks noGrp="1"/>
          </p:cNvSpPr>
          <p:nvPr>
            <p:ph type="ftr" sz="quarter" idx="11"/>
          </p:nvPr>
        </p:nvSpPr>
        <p:spPr/>
        <p:txBody>
          <a:bodyPr/>
          <a:lstStyle/>
          <a:p>
            <a:r>
              <a:rPr lang="en-US"/>
              <a:t>Department of Information Tecchnology, NBNSTIC, Ambegaon(Bk), Pune</a:t>
            </a:r>
          </a:p>
        </p:txBody>
      </p:sp>
      <p:sp>
        <p:nvSpPr>
          <p:cNvPr id="1048585" name="Slide Number Placeholder 5"/>
          <p:cNvSpPr>
            <a:spLocks noGrp="1"/>
          </p:cNvSpPr>
          <p:nvPr>
            <p:ph type="sldNum" sz="quarter" idx="12"/>
          </p:nvPr>
        </p:nvSpPr>
        <p:spPr/>
        <p:txBody>
          <a:bodyPr/>
          <a:lstStyle/>
          <a:p>
            <a:fld id="{6ABFD712-9A51-4586-91F9-28577CD1986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39" name="Title 1"/>
          <p:cNvSpPr>
            <a:spLocks noGrp="1"/>
          </p:cNvSpPr>
          <p:nvPr>
            <p:ph type="title"/>
          </p:nvPr>
        </p:nvSpPr>
        <p:spPr/>
        <p:txBody>
          <a:bodyPr/>
          <a:lstStyle/>
          <a:p>
            <a:r>
              <a:rPr lang="en-US"/>
              <a:t>Click to edit Master title style</a:t>
            </a:r>
            <a:endParaRPr lang="en-US" dirty="0"/>
          </a:p>
        </p:txBody>
      </p:sp>
      <p:sp>
        <p:nvSpPr>
          <p:cNvPr id="1048740"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41" name="Date Placeholder 3"/>
          <p:cNvSpPr>
            <a:spLocks noGrp="1"/>
          </p:cNvSpPr>
          <p:nvPr>
            <p:ph type="dt" sz="half" idx="10"/>
          </p:nvPr>
        </p:nvSpPr>
        <p:spPr/>
        <p:txBody>
          <a:bodyPr/>
          <a:lstStyle/>
          <a:p>
            <a:endParaRPr lang="en-US"/>
          </a:p>
        </p:txBody>
      </p:sp>
      <p:sp>
        <p:nvSpPr>
          <p:cNvPr id="1048742" name="Footer Placeholder 4"/>
          <p:cNvSpPr>
            <a:spLocks noGrp="1"/>
          </p:cNvSpPr>
          <p:nvPr>
            <p:ph type="ftr" sz="quarter" idx="11"/>
          </p:nvPr>
        </p:nvSpPr>
        <p:spPr/>
        <p:txBody>
          <a:bodyPr/>
          <a:lstStyle/>
          <a:p>
            <a:r>
              <a:rPr lang="en-US"/>
              <a:t>Department of Information Tecchnology, NBNSTIC, Ambegaon(Bk), Pune</a:t>
            </a:r>
          </a:p>
        </p:txBody>
      </p:sp>
      <p:sp>
        <p:nvSpPr>
          <p:cNvPr id="1048743" name="Slide Number Placeholder 5"/>
          <p:cNvSpPr>
            <a:spLocks noGrp="1"/>
          </p:cNvSpPr>
          <p:nvPr>
            <p:ph type="sldNum" sz="quarter" idx="12"/>
          </p:nvPr>
        </p:nvSpPr>
        <p:spPr/>
        <p:txBody>
          <a:bodyPr/>
          <a:lstStyle/>
          <a:p>
            <a:fld id="{6ABFD712-9A51-4586-91F9-28577CD1986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728"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1048729"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30" name="Date Placeholder 3"/>
          <p:cNvSpPr>
            <a:spLocks noGrp="1"/>
          </p:cNvSpPr>
          <p:nvPr>
            <p:ph type="dt" sz="half" idx="10"/>
          </p:nvPr>
        </p:nvSpPr>
        <p:spPr/>
        <p:txBody>
          <a:bodyPr/>
          <a:lstStyle/>
          <a:p>
            <a:endParaRPr lang="en-US"/>
          </a:p>
        </p:txBody>
      </p:sp>
      <p:sp>
        <p:nvSpPr>
          <p:cNvPr id="1048731" name="Footer Placeholder 4"/>
          <p:cNvSpPr>
            <a:spLocks noGrp="1"/>
          </p:cNvSpPr>
          <p:nvPr>
            <p:ph type="ftr" sz="quarter" idx="11"/>
          </p:nvPr>
        </p:nvSpPr>
        <p:spPr/>
        <p:txBody>
          <a:bodyPr/>
          <a:lstStyle/>
          <a:p>
            <a:r>
              <a:rPr lang="en-US"/>
              <a:t>Department of Information Tecchnology, NBNSTIC, Ambegaon(Bk), Pune</a:t>
            </a:r>
          </a:p>
        </p:txBody>
      </p:sp>
      <p:sp>
        <p:nvSpPr>
          <p:cNvPr id="1048732" name="Slide Number Placeholder 5"/>
          <p:cNvSpPr>
            <a:spLocks noGrp="1"/>
          </p:cNvSpPr>
          <p:nvPr>
            <p:ph type="sldNum" sz="quarter" idx="12"/>
          </p:nvPr>
        </p:nvSpPr>
        <p:spPr/>
        <p:txBody>
          <a:bodyPr/>
          <a:lstStyle/>
          <a:p>
            <a:fld id="{6ABFD712-9A51-4586-91F9-28577CD1986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6" name="Title 1"/>
          <p:cNvSpPr>
            <a:spLocks noGrp="1"/>
          </p:cNvSpPr>
          <p:nvPr>
            <p:ph type="title"/>
          </p:nvPr>
        </p:nvSpPr>
        <p:spPr/>
        <p:txBody>
          <a:bodyPr/>
          <a:lstStyle/>
          <a:p>
            <a:r>
              <a:rPr lang="en-US"/>
              <a:t>Click to edit Master title style</a:t>
            </a:r>
            <a:endParaRPr lang="en-US" dirty="0"/>
          </a:p>
        </p:txBody>
      </p:sp>
      <p:sp>
        <p:nvSpPr>
          <p:cNvPr id="1048597"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8" name="Date Placeholder 3"/>
          <p:cNvSpPr>
            <a:spLocks noGrp="1"/>
          </p:cNvSpPr>
          <p:nvPr>
            <p:ph type="dt" sz="half" idx="10"/>
          </p:nvPr>
        </p:nvSpPr>
        <p:spPr/>
        <p:txBody>
          <a:bodyPr/>
          <a:lstStyle/>
          <a:p>
            <a:endParaRPr lang="en-US"/>
          </a:p>
        </p:txBody>
      </p:sp>
      <p:sp>
        <p:nvSpPr>
          <p:cNvPr id="1048599" name="Footer Placeholder 4"/>
          <p:cNvSpPr>
            <a:spLocks noGrp="1"/>
          </p:cNvSpPr>
          <p:nvPr>
            <p:ph type="ftr" sz="quarter" idx="11"/>
          </p:nvPr>
        </p:nvSpPr>
        <p:spPr/>
        <p:txBody>
          <a:bodyPr/>
          <a:lstStyle/>
          <a:p>
            <a:r>
              <a:rPr lang="en-US"/>
              <a:t>Department of Information Tecchnology, NBNSTIC, Ambegaon(Bk), Pune</a:t>
            </a:r>
          </a:p>
        </p:txBody>
      </p:sp>
      <p:sp>
        <p:nvSpPr>
          <p:cNvPr id="1048600" name="Slide Number Placeholder 5"/>
          <p:cNvSpPr>
            <a:spLocks noGrp="1"/>
          </p:cNvSpPr>
          <p:nvPr>
            <p:ph type="sldNum" sz="quarter" idx="12"/>
          </p:nvPr>
        </p:nvSpPr>
        <p:spPr/>
        <p:txBody>
          <a:bodyPr/>
          <a:lstStyle/>
          <a:p>
            <a:fld id="{6ABFD712-9A51-4586-91F9-28577CD1986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744"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1048745"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8746" name="Date Placeholder 3"/>
          <p:cNvSpPr>
            <a:spLocks noGrp="1"/>
          </p:cNvSpPr>
          <p:nvPr>
            <p:ph type="dt" sz="half" idx="10"/>
          </p:nvPr>
        </p:nvSpPr>
        <p:spPr/>
        <p:txBody>
          <a:bodyPr/>
          <a:lstStyle/>
          <a:p>
            <a:endParaRPr lang="en-US"/>
          </a:p>
        </p:txBody>
      </p:sp>
      <p:sp>
        <p:nvSpPr>
          <p:cNvPr id="1048747" name="Footer Placeholder 4"/>
          <p:cNvSpPr>
            <a:spLocks noGrp="1"/>
          </p:cNvSpPr>
          <p:nvPr>
            <p:ph type="ftr" sz="quarter" idx="11"/>
          </p:nvPr>
        </p:nvSpPr>
        <p:spPr/>
        <p:txBody>
          <a:bodyPr/>
          <a:lstStyle/>
          <a:p>
            <a:r>
              <a:rPr lang="en-US"/>
              <a:t>Department of Information Tecchnology, NBNSTIC, Ambegaon(Bk), Pune</a:t>
            </a:r>
          </a:p>
        </p:txBody>
      </p:sp>
      <p:sp>
        <p:nvSpPr>
          <p:cNvPr id="1048748" name="Slide Number Placeholder 5"/>
          <p:cNvSpPr>
            <a:spLocks noGrp="1"/>
          </p:cNvSpPr>
          <p:nvPr>
            <p:ph type="sldNum" sz="quarter" idx="12"/>
          </p:nvPr>
        </p:nvSpPr>
        <p:spPr/>
        <p:txBody>
          <a:bodyPr/>
          <a:lstStyle/>
          <a:p>
            <a:fld id="{6ABFD712-9A51-4586-91F9-28577CD1986E}"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49" name="Title 1"/>
          <p:cNvSpPr>
            <a:spLocks noGrp="1"/>
          </p:cNvSpPr>
          <p:nvPr>
            <p:ph type="title"/>
          </p:nvPr>
        </p:nvSpPr>
        <p:spPr/>
        <p:txBody>
          <a:bodyPr/>
          <a:lstStyle/>
          <a:p>
            <a:r>
              <a:rPr lang="en-US"/>
              <a:t>Click to edit Master title style</a:t>
            </a:r>
            <a:endParaRPr lang="en-US" dirty="0"/>
          </a:p>
        </p:txBody>
      </p:sp>
      <p:sp>
        <p:nvSpPr>
          <p:cNvPr id="1048750"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51"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52" name="Date Placeholder 4"/>
          <p:cNvSpPr>
            <a:spLocks noGrp="1"/>
          </p:cNvSpPr>
          <p:nvPr>
            <p:ph type="dt" sz="half" idx="10"/>
          </p:nvPr>
        </p:nvSpPr>
        <p:spPr/>
        <p:txBody>
          <a:bodyPr/>
          <a:lstStyle/>
          <a:p>
            <a:endParaRPr lang="en-US"/>
          </a:p>
        </p:txBody>
      </p:sp>
      <p:sp>
        <p:nvSpPr>
          <p:cNvPr id="1048753" name="Footer Placeholder 5"/>
          <p:cNvSpPr>
            <a:spLocks noGrp="1"/>
          </p:cNvSpPr>
          <p:nvPr>
            <p:ph type="ftr" sz="quarter" idx="11"/>
          </p:nvPr>
        </p:nvSpPr>
        <p:spPr/>
        <p:txBody>
          <a:bodyPr/>
          <a:lstStyle/>
          <a:p>
            <a:r>
              <a:rPr lang="en-US"/>
              <a:t>Department of Information Tecchnology, NBNSTIC, Ambegaon(Bk), Pune</a:t>
            </a:r>
          </a:p>
        </p:txBody>
      </p:sp>
      <p:sp>
        <p:nvSpPr>
          <p:cNvPr id="1048754" name="Slide Number Placeholder 6"/>
          <p:cNvSpPr>
            <a:spLocks noGrp="1"/>
          </p:cNvSpPr>
          <p:nvPr>
            <p:ph type="sldNum" sz="quarter" idx="12"/>
          </p:nvPr>
        </p:nvSpPr>
        <p:spPr/>
        <p:txBody>
          <a:bodyPr/>
          <a:lstStyle/>
          <a:p>
            <a:fld id="{6ABFD712-9A51-4586-91F9-28577CD1986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755"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1048756"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57"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58"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59"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60" name="Date Placeholder 6"/>
          <p:cNvSpPr>
            <a:spLocks noGrp="1"/>
          </p:cNvSpPr>
          <p:nvPr>
            <p:ph type="dt" sz="half" idx="10"/>
          </p:nvPr>
        </p:nvSpPr>
        <p:spPr/>
        <p:txBody>
          <a:bodyPr/>
          <a:lstStyle/>
          <a:p>
            <a:endParaRPr lang="en-US"/>
          </a:p>
        </p:txBody>
      </p:sp>
      <p:sp>
        <p:nvSpPr>
          <p:cNvPr id="1048761" name="Footer Placeholder 7"/>
          <p:cNvSpPr>
            <a:spLocks noGrp="1"/>
          </p:cNvSpPr>
          <p:nvPr>
            <p:ph type="ftr" sz="quarter" idx="11"/>
          </p:nvPr>
        </p:nvSpPr>
        <p:spPr/>
        <p:txBody>
          <a:bodyPr/>
          <a:lstStyle/>
          <a:p>
            <a:r>
              <a:rPr lang="en-US"/>
              <a:t>Department of Information Tecchnology, NBNSTIC, Ambegaon(Bk), Pune</a:t>
            </a:r>
          </a:p>
        </p:txBody>
      </p:sp>
      <p:sp>
        <p:nvSpPr>
          <p:cNvPr id="1048762" name="Slide Number Placeholder 8"/>
          <p:cNvSpPr>
            <a:spLocks noGrp="1"/>
          </p:cNvSpPr>
          <p:nvPr>
            <p:ph type="sldNum" sz="quarter" idx="12"/>
          </p:nvPr>
        </p:nvSpPr>
        <p:spPr/>
        <p:txBody>
          <a:bodyPr/>
          <a:lstStyle/>
          <a:p>
            <a:fld id="{6ABFD712-9A51-4586-91F9-28577CD1986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82" name="Title 1"/>
          <p:cNvSpPr>
            <a:spLocks noGrp="1"/>
          </p:cNvSpPr>
          <p:nvPr>
            <p:ph type="title"/>
          </p:nvPr>
        </p:nvSpPr>
        <p:spPr/>
        <p:txBody>
          <a:bodyPr/>
          <a:lstStyle/>
          <a:p>
            <a:r>
              <a:rPr lang="en-US"/>
              <a:t>Click to edit Master title style</a:t>
            </a:r>
            <a:endParaRPr lang="en-US" dirty="0"/>
          </a:p>
        </p:txBody>
      </p:sp>
      <p:sp>
        <p:nvSpPr>
          <p:cNvPr id="1048683" name="Date Placeholder 2"/>
          <p:cNvSpPr>
            <a:spLocks noGrp="1"/>
          </p:cNvSpPr>
          <p:nvPr>
            <p:ph type="dt" sz="half" idx="10"/>
          </p:nvPr>
        </p:nvSpPr>
        <p:spPr/>
        <p:txBody>
          <a:bodyPr/>
          <a:lstStyle/>
          <a:p>
            <a:endParaRPr lang="en-US"/>
          </a:p>
        </p:txBody>
      </p:sp>
      <p:sp>
        <p:nvSpPr>
          <p:cNvPr id="1048684" name="Footer Placeholder 3"/>
          <p:cNvSpPr>
            <a:spLocks noGrp="1"/>
          </p:cNvSpPr>
          <p:nvPr>
            <p:ph type="ftr" sz="quarter" idx="11"/>
          </p:nvPr>
        </p:nvSpPr>
        <p:spPr/>
        <p:txBody>
          <a:bodyPr/>
          <a:lstStyle/>
          <a:p>
            <a:r>
              <a:rPr lang="en-US"/>
              <a:t>Department of Information Tecchnology, NBNSTIC, Ambegaon(Bk), Pune</a:t>
            </a:r>
          </a:p>
        </p:txBody>
      </p:sp>
      <p:sp>
        <p:nvSpPr>
          <p:cNvPr id="1048685" name="Slide Number Placeholder 4"/>
          <p:cNvSpPr>
            <a:spLocks noGrp="1"/>
          </p:cNvSpPr>
          <p:nvPr>
            <p:ph type="sldNum" sz="quarter" idx="12"/>
          </p:nvPr>
        </p:nvSpPr>
        <p:spPr/>
        <p:txBody>
          <a:bodyPr/>
          <a:lstStyle/>
          <a:p>
            <a:fld id="{6ABFD712-9A51-4586-91F9-28577CD1986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763" name="Date Placeholder 1"/>
          <p:cNvSpPr>
            <a:spLocks noGrp="1"/>
          </p:cNvSpPr>
          <p:nvPr>
            <p:ph type="dt" sz="half" idx="10"/>
          </p:nvPr>
        </p:nvSpPr>
        <p:spPr/>
        <p:txBody>
          <a:bodyPr/>
          <a:lstStyle/>
          <a:p>
            <a:endParaRPr lang="en-US"/>
          </a:p>
        </p:txBody>
      </p:sp>
      <p:sp>
        <p:nvSpPr>
          <p:cNvPr id="1048764" name="Footer Placeholder 2"/>
          <p:cNvSpPr>
            <a:spLocks noGrp="1"/>
          </p:cNvSpPr>
          <p:nvPr>
            <p:ph type="ftr" sz="quarter" idx="11"/>
          </p:nvPr>
        </p:nvSpPr>
        <p:spPr/>
        <p:txBody>
          <a:bodyPr/>
          <a:lstStyle/>
          <a:p>
            <a:r>
              <a:rPr lang="en-US"/>
              <a:t>Department of Information Tecchnology, NBNSTIC, Ambegaon(Bk), Pune</a:t>
            </a:r>
          </a:p>
        </p:txBody>
      </p:sp>
      <p:sp>
        <p:nvSpPr>
          <p:cNvPr id="1048765" name="Slide Number Placeholder 3"/>
          <p:cNvSpPr>
            <a:spLocks noGrp="1"/>
          </p:cNvSpPr>
          <p:nvPr>
            <p:ph type="sldNum" sz="quarter" idx="12"/>
          </p:nvPr>
        </p:nvSpPr>
        <p:spPr/>
        <p:txBody>
          <a:bodyPr/>
          <a:lstStyle/>
          <a:p>
            <a:fld id="{6ABFD712-9A51-4586-91F9-28577CD1986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66"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1048767"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68"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69" name="Date Placeholder 4"/>
          <p:cNvSpPr>
            <a:spLocks noGrp="1"/>
          </p:cNvSpPr>
          <p:nvPr>
            <p:ph type="dt" sz="half" idx="10"/>
          </p:nvPr>
        </p:nvSpPr>
        <p:spPr/>
        <p:txBody>
          <a:bodyPr/>
          <a:lstStyle/>
          <a:p>
            <a:endParaRPr lang="en-US"/>
          </a:p>
        </p:txBody>
      </p:sp>
      <p:sp>
        <p:nvSpPr>
          <p:cNvPr id="1048770" name="Footer Placeholder 5"/>
          <p:cNvSpPr>
            <a:spLocks noGrp="1"/>
          </p:cNvSpPr>
          <p:nvPr>
            <p:ph type="ftr" sz="quarter" idx="11"/>
          </p:nvPr>
        </p:nvSpPr>
        <p:spPr/>
        <p:txBody>
          <a:bodyPr/>
          <a:lstStyle/>
          <a:p>
            <a:r>
              <a:rPr lang="en-US"/>
              <a:t>Department of Information Tecchnology, NBNSTIC, Ambegaon(Bk), Pune</a:t>
            </a:r>
          </a:p>
        </p:txBody>
      </p:sp>
      <p:sp>
        <p:nvSpPr>
          <p:cNvPr id="1048771" name="Slide Number Placeholder 6"/>
          <p:cNvSpPr>
            <a:spLocks noGrp="1"/>
          </p:cNvSpPr>
          <p:nvPr>
            <p:ph type="sldNum" sz="quarter" idx="12"/>
          </p:nvPr>
        </p:nvSpPr>
        <p:spPr/>
        <p:txBody>
          <a:bodyPr/>
          <a:lstStyle/>
          <a:p>
            <a:fld id="{6ABFD712-9A51-4586-91F9-28577CD1986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33"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1048734"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48735"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36" name="Date Placeholder 4"/>
          <p:cNvSpPr>
            <a:spLocks noGrp="1"/>
          </p:cNvSpPr>
          <p:nvPr>
            <p:ph type="dt" sz="half" idx="10"/>
          </p:nvPr>
        </p:nvSpPr>
        <p:spPr/>
        <p:txBody>
          <a:bodyPr/>
          <a:lstStyle/>
          <a:p>
            <a:endParaRPr lang="en-US"/>
          </a:p>
        </p:txBody>
      </p:sp>
      <p:sp>
        <p:nvSpPr>
          <p:cNvPr id="1048737" name="Footer Placeholder 5"/>
          <p:cNvSpPr>
            <a:spLocks noGrp="1"/>
          </p:cNvSpPr>
          <p:nvPr>
            <p:ph type="ftr" sz="quarter" idx="11"/>
          </p:nvPr>
        </p:nvSpPr>
        <p:spPr/>
        <p:txBody>
          <a:bodyPr/>
          <a:lstStyle/>
          <a:p>
            <a:r>
              <a:rPr lang="en-US"/>
              <a:t>Department of Information Tecchnology, NBNSTIC, Ambegaon(Bk), Pune</a:t>
            </a:r>
          </a:p>
        </p:txBody>
      </p:sp>
      <p:sp>
        <p:nvSpPr>
          <p:cNvPr id="1048738" name="Slide Number Placeholder 6"/>
          <p:cNvSpPr>
            <a:spLocks noGrp="1"/>
          </p:cNvSpPr>
          <p:nvPr>
            <p:ph type="sldNum" sz="quarter" idx="12"/>
          </p:nvPr>
        </p:nvSpPr>
        <p:spPr/>
        <p:txBody>
          <a:bodyPr/>
          <a:lstStyle/>
          <a:p>
            <a:fld id="{6ABFD712-9A51-4586-91F9-28577CD1986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1048577"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78"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1048579"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Department of Information Tecchnology, NBNSTIC, Ambegaon(Bk), Pune</a:t>
            </a:r>
          </a:p>
        </p:txBody>
      </p:sp>
      <p:sp>
        <p:nvSpPr>
          <p:cNvPr id="1048580"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BFD712-9A51-4586-91F9-28577CD1986E}"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6" name="Title 1"/>
          <p:cNvSpPr>
            <a:spLocks noGrp="1"/>
          </p:cNvSpPr>
          <p:nvPr>
            <p:ph type="ctrTitle"/>
          </p:nvPr>
        </p:nvSpPr>
        <p:spPr>
          <a:xfrm>
            <a:off x="409108" y="1121352"/>
            <a:ext cx="10980252" cy="2387600"/>
          </a:xfrm>
        </p:spPr>
        <p:txBody>
          <a:bodyPr anchor="t">
            <a:normAutofit/>
          </a:bodyPr>
          <a:lstStyle/>
          <a:p>
            <a:r>
              <a:rPr lang="en-US" sz="3800" dirty="0"/>
              <a:t>BE Project Presentation</a:t>
            </a:r>
            <a:br>
              <a:rPr lang="en-US" sz="3800" dirty="0"/>
            </a:br>
            <a:r>
              <a:rPr lang="en-US" sz="3800" dirty="0"/>
              <a:t>On</a:t>
            </a:r>
            <a:br>
              <a:rPr lang="en-US" sz="3800" dirty="0"/>
            </a:br>
            <a:r>
              <a:rPr lang="en-US" sz="3800" b="1" dirty="0">
                <a:latin typeface="Times New Roman" pitchFamily="18" charset="0"/>
                <a:cs typeface="Times New Roman" pitchFamily="18" charset="0"/>
              </a:rPr>
              <a:t>Fake Instagram Profile Identification and Classification </a:t>
            </a:r>
            <a:r>
              <a:rPr lang="en-US" sz="3800" b="1">
                <a:latin typeface="Times New Roman" pitchFamily="18" charset="0"/>
                <a:cs typeface="Times New Roman" pitchFamily="18" charset="0"/>
              </a:rPr>
              <a:t>Using Machine </a:t>
            </a:r>
            <a:r>
              <a:rPr lang="en-US" sz="3800" b="1" dirty="0">
                <a:latin typeface="Times New Roman" pitchFamily="18" charset="0"/>
                <a:cs typeface="Times New Roman" pitchFamily="18" charset="0"/>
              </a:rPr>
              <a:t>Learning</a:t>
            </a:r>
          </a:p>
        </p:txBody>
      </p:sp>
      <p:sp>
        <p:nvSpPr>
          <p:cNvPr id="1048587" name="Subtitle 2"/>
          <p:cNvSpPr>
            <a:spLocks noGrp="1"/>
          </p:cNvSpPr>
          <p:nvPr>
            <p:ph type="subTitle" idx="1"/>
          </p:nvPr>
        </p:nvSpPr>
        <p:spPr>
          <a:xfrm>
            <a:off x="653295" y="3634419"/>
            <a:ext cx="6332053" cy="1655762"/>
          </a:xfrm>
        </p:spPr>
        <p:txBody>
          <a:bodyPr>
            <a:noAutofit/>
          </a:bodyPr>
          <a:lstStyle/>
          <a:p>
            <a:pPr algn="l"/>
            <a:r>
              <a:rPr lang="en-US" b="1" dirty="0">
                <a:solidFill>
                  <a:srgbClr val="0070C0"/>
                </a:solidFill>
                <a:latin typeface="Times New Roman" panose="02020603050405020304" pitchFamily="18" charset="0"/>
                <a:cs typeface="Times New Roman" panose="02020603050405020304" pitchFamily="18" charset="0"/>
              </a:rPr>
              <a:t>Presented By</a:t>
            </a:r>
          </a:p>
          <a:p>
            <a:pPr algn="l"/>
            <a:r>
              <a:rPr lang="en-US" b="1" dirty="0">
                <a:latin typeface="Times New Roman" panose="02020603050405020304" pitchFamily="18" charset="0"/>
                <a:cs typeface="Times New Roman" panose="02020603050405020304" pitchFamily="18" charset="0"/>
              </a:rPr>
              <a:t>Student Name</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Exam Seat No</a:t>
            </a:r>
          </a:p>
          <a:p>
            <a:pPr algn="l"/>
            <a:r>
              <a:rPr lang="en-US" sz="2400" dirty="0">
                <a:latin typeface="Times New Roman" panose="02020603050405020304" pitchFamily="18" charset="0"/>
                <a:cs typeface="Times New Roman" panose="02020603050405020304" pitchFamily="18" charset="0"/>
              </a:rPr>
              <a:t>1. Yashwant Ambre       </a:t>
            </a:r>
            <a:r>
              <a:rPr lang="en-US" dirty="0">
                <a:latin typeface="Times New Roman" panose="02020603050405020304" pitchFamily="18" charset="0"/>
                <a:cs typeface="Times New Roman" panose="02020603050405020304" pitchFamily="18" charset="0"/>
              </a:rPr>
              <a:t>B191058504</a:t>
            </a:r>
            <a:endParaRPr lang="en-US" sz="2400" dirty="0">
              <a:latin typeface="Times New Roman" panose="02020603050405020304" pitchFamily="18" charset="0"/>
              <a:cs typeface="Times New Roman" panose="02020603050405020304" pitchFamily="18" charset="0"/>
            </a:endParaRPr>
          </a:p>
          <a:p>
            <a:pPr algn="l"/>
            <a:r>
              <a:rPr lang="en-US" sz="2400" dirty="0">
                <a:latin typeface="Times New Roman" panose="02020603050405020304" pitchFamily="18" charset="0"/>
                <a:cs typeface="Times New Roman" panose="02020603050405020304" pitchFamily="18" charset="0"/>
              </a:rPr>
              <a:t>2. Mayur </a:t>
            </a:r>
            <a:r>
              <a:rPr lang="en-US" sz="2400" dirty="0" err="1">
                <a:latin typeface="Times New Roman" panose="02020603050405020304" pitchFamily="18" charset="0"/>
                <a:cs typeface="Times New Roman" panose="02020603050405020304" pitchFamily="18" charset="0"/>
              </a:rPr>
              <a:t>Harne</a:t>
            </a:r>
            <a:r>
              <a:rPr lang="en-US" sz="24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B191058546</a:t>
            </a:r>
            <a:endParaRPr lang="en-US" sz="2400" dirty="0">
              <a:latin typeface="Times New Roman" panose="02020603050405020304" pitchFamily="18" charset="0"/>
              <a:cs typeface="Times New Roman" panose="02020603050405020304" pitchFamily="18" charset="0"/>
            </a:endParaRPr>
          </a:p>
          <a:p>
            <a:pPr algn="l"/>
            <a:r>
              <a:rPr lang="en-US" sz="2400" dirty="0">
                <a:latin typeface="Times New Roman" panose="02020603050405020304" pitchFamily="18" charset="0"/>
                <a:cs typeface="Times New Roman" panose="02020603050405020304" pitchFamily="18" charset="0"/>
              </a:rPr>
              <a:t>3. Akshay Raykar          </a:t>
            </a:r>
            <a:r>
              <a:rPr lang="en-US" dirty="0">
                <a:latin typeface="Times New Roman" panose="02020603050405020304" pitchFamily="18" charset="0"/>
                <a:cs typeface="Times New Roman" panose="02020603050405020304" pitchFamily="18" charset="0"/>
              </a:rPr>
              <a:t>B191058561</a:t>
            </a:r>
            <a:r>
              <a:rPr lang="en-US" sz="24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US" sz="2000" dirty="0"/>
              <a:t>	</a:t>
            </a:r>
            <a:r>
              <a:rPr lang="en-US" dirty="0"/>
              <a:t>		</a:t>
            </a:r>
          </a:p>
        </p:txBody>
      </p:sp>
      <p:sp>
        <p:nvSpPr>
          <p:cNvPr id="1048588" name="Footer Placeholder 3"/>
          <p:cNvSpPr>
            <a:spLocks noGrp="1"/>
          </p:cNvSpPr>
          <p:nvPr>
            <p:ph type="ftr" sz="quarter" idx="11"/>
          </p:nvPr>
        </p:nvSpPr>
        <p:spPr>
          <a:xfrm>
            <a:off x="4038600" y="6356350"/>
            <a:ext cx="4114800" cy="365125"/>
          </a:xfrm>
        </p:spPr>
        <p:txBody>
          <a:bodyPr/>
          <a:lstStyle/>
          <a:p>
            <a:r>
              <a:rPr lang="en-US"/>
              <a:t>Department of Information Tecchnology, NBNSTIC, Ambegaon(Bk), Pune</a:t>
            </a:r>
            <a:endParaRPr lang="en-US" dirty="0"/>
          </a:p>
        </p:txBody>
      </p:sp>
      <p:sp>
        <p:nvSpPr>
          <p:cNvPr id="1048589" name="Slide Number Placeholder 6"/>
          <p:cNvSpPr>
            <a:spLocks noGrp="1"/>
          </p:cNvSpPr>
          <p:nvPr>
            <p:ph type="sldNum" sz="quarter" idx="12"/>
          </p:nvPr>
        </p:nvSpPr>
        <p:spPr>
          <a:xfrm>
            <a:off x="8610600" y="6356350"/>
            <a:ext cx="2743200" cy="365125"/>
          </a:xfrm>
        </p:spPr>
        <p:txBody>
          <a:bodyPr/>
          <a:lstStyle/>
          <a:p>
            <a:fld id="{6ABFD712-9A51-4586-91F9-28577CD1986E}" type="slidenum">
              <a:rPr lang="en-US" smtClean="0"/>
              <a:t>1</a:t>
            </a:fld>
            <a:endParaRPr lang="en-US"/>
          </a:p>
        </p:txBody>
      </p:sp>
      <p:pic>
        <p:nvPicPr>
          <p:cNvPr id="2097152" name="Picture 2" descr="D:\A PhD Final material\uop_logo.jpg"/>
          <p:cNvPicPr>
            <a:picLocks noChangeAspect="1" noChangeArrowheads="1"/>
          </p:cNvPicPr>
          <p:nvPr/>
        </p:nvPicPr>
        <p:blipFill>
          <a:blip r:embed="rId3"/>
          <a:srcRect/>
          <a:stretch>
            <a:fillRect/>
          </a:stretch>
        </p:blipFill>
        <p:spPr bwMode="auto">
          <a:xfrm>
            <a:off x="0" y="0"/>
            <a:ext cx="1356694" cy="990601"/>
          </a:xfrm>
          <a:prstGeom prst="rect">
            <a:avLst/>
          </a:prstGeom>
          <a:noFill/>
        </p:spPr>
      </p:pic>
      <p:pic>
        <p:nvPicPr>
          <p:cNvPr id="2097153" name="Picture 4"/>
          <p:cNvPicPr>
            <a:picLocks noChangeAspect="1" noChangeArrowheads="1"/>
          </p:cNvPicPr>
          <p:nvPr/>
        </p:nvPicPr>
        <p:blipFill>
          <a:blip r:embed="rId4"/>
          <a:srcRect/>
          <a:stretch>
            <a:fillRect/>
          </a:stretch>
        </p:blipFill>
        <p:spPr bwMode="auto">
          <a:xfrm>
            <a:off x="10515600" y="0"/>
            <a:ext cx="1637929" cy="990600"/>
          </a:xfrm>
          <a:prstGeom prst="rect">
            <a:avLst/>
          </a:prstGeom>
          <a:noFill/>
          <a:ln>
            <a:noFill/>
          </a:ln>
          <a:effectLst/>
        </p:spPr>
      </p:pic>
      <p:sp>
        <p:nvSpPr>
          <p:cNvPr id="1048590" name="TextBox 15"/>
          <p:cNvSpPr txBox="1"/>
          <p:nvPr/>
        </p:nvSpPr>
        <p:spPr>
          <a:xfrm>
            <a:off x="8675318" y="3743742"/>
            <a:ext cx="2667000" cy="2123658"/>
          </a:xfrm>
          <a:prstGeom prst="rect">
            <a:avLst/>
          </a:prstGeom>
          <a:noFill/>
        </p:spPr>
        <p:txBody>
          <a:bodyPr wrap="square" rtlCol="0">
            <a:spAutoFit/>
          </a:bodyPr>
          <a:lstStyle/>
          <a:p>
            <a:r>
              <a:rPr lang="en-US" sz="2400" b="1" dirty="0">
                <a:solidFill>
                  <a:srgbClr val="0070C0"/>
                </a:solidFill>
                <a:latin typeface="Times New Roman" panose="02020603050405020304" pitchFamily="18" charset="0"/>
                <a:cs typeface="Times New Roman" panose="02020603050405020304" pitchFamily="18" charset="0"/>
              </a:rPr>
              <a:t>Guide  </a:t>
            </a:r>
          </a:p>
          <a:p>
            <a:r>
              <a:rPr lang="en-US" sz="2000" dirty="0">
                <a:latin typeface="Times New Roman" panose="02020603050405020304" pitchFamily="18" charset="0"/>
                <a:cs typeface="Times New Roman" panose="02020603050405020304" pitchFamily="18" charset="0"/>
              </a:rPr>
              <a:t>Prof.  W. P. Rahane</a:t>
            </a:r>
          </a:p>
          <a:p>
            <a:endParaRPr lang="en-US" sz="2400" b="1" dirty="0">
              <a:solidFill>
                <a:srgbClr val="0070C0"/>
              </a:solidFill>
              <a:latin typeface="Times New Roman" panose="02020603050405020304" pitchFamily="18" charset="0"/>
              <a:cs typeface="Times New Roman" panose="02020603050405020304" pitchFamily="18" charset="0"/>
            </a:endParaRPr>
          </a:p>
          <a:p>
            <a:r>
              <a:rPr lang="en-US" sz="2400" b="1" dirty="0">
                <a:solidFill>
                  <a:srgbClr val="0070C0"/>
                </a:solidFill>
                <a:latin typeface="Times New Roman" panose="02020603050405020304" pitchFamily="18" charset="0"/>
                <a:cs typeface="Times New Roman" panose="02020603050405020304" pitchFamily="18" charset="0"/>
              </a:rPr>
              <a:t>Co-Guide</a:t>
            </a:r>
          </a:p>
          <a:p>
            <a:r>
              <a:rPr lang="en-US" sz="2000" dirty="0">
                <a:solidFill>
                  <a:schemeClr val="tx1">
                    <a:lumMod val="75000"/>
                    <a:lumOff val="25000"/>
                  </a:schemeClr>
                </a:solidFill>
                <a:latin typeface="Times New Roman" panose="02020603050405020304" pitchFamily="18" charset="0"/>
                <a:cs typeface="Times New Roman" panose="02020603050405020304" pitchFamily="18" charset="0"/>
              </a:rPr>
              <a:t>Prof.  M. B. </a:t>
            </a:r>
            <a:r>
              <a:rPr lang="en-US" sz="2000" dirty="0" err="1">
                <a:solidFill>
                  <a:schemeClr val="tx1">
                    <a:lumMod val="75000"/>
                    <a:lumOff val="25000"/>
                  </a:schemeClr>
                </a:solidFill>
                <a:latin typeface="Times New Roman" panose="02020603050405020304" pitchFamily="18" charset="0"/>
                <a:cs typeface="Times New Roman" panose="02020603050405020304" pitchFamily="18" charset="0"/>
              </a:rPr>
              <a:t>Satpute</a:t>
            </a:r>
            <a:endParaRPr lang="en-US" sz="2000" dirty="0">
              <a:solidFill>
                <a:schemeClr val="tx1">
                  <a:lumMod val="75000"/>
                  <a:lumOff val="25000"/>
                </a:schemeClr>
              </a:solidFill>
              <a:latin typeface="Times New Roman" panose="02020603050405020304" pitchFamily="18" charset="0"/>
              <a:cs typeface="Times New Roman" panose="02020603050405020304" pitchFamily="18" charset="0"/>
            </a:endParaRPr>
          </a:p>
          <a:p>
            <a:endParaRPr lang="en-IN" sz="2000" dirty="0"/>
          </a:p>
        </p:txBody>
      </p:sp>
      <p:sp>
        <p:nvSpPr>
          <p:cNvPr id="3" name="TextBox 2">
            <a:extLst>
              <a:ext uri="{FF2B5EF4-FFF2-40B4-BE49-F238E27FC236}">
                <a16:creationId xmlns:a16="http://schemas.microsoft.com/office/drawing/2014/main" id="{D2A99E67-8589-0520-CDA5-736632616582}"/>
              </a:ext>
            </a:extLst>
          </p:cNvPr>
          <p:cNvSpPr txBox="1"/>
          <p:nvPr/>
        </p:nvSpPr>
        <p:spPr>
          <a:xfrm>
            <a:off x="3505200" y="127614"/>
            <a:ext cx="6400800" cy="923330"/>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Sinhgad</a:t>
            </a:r>
            <a:r>
              <a:rPr lang="en-US" b="1" dirty="0">
                <a:latin typeface="Times New Roman" panose="02020603050405020304" pitchFamily="18" charset="0"/>
                <a:cs typeface="Times New Roman" panose="02020603050405020304" pitchFamily="18" charset="0"/>
              </a:rPr>
              <a:t> Technical Education Society’s </a:t>
            </a:r>
          </a:p>
          <a:p>
            <a:r>
              <a:rPr lang="en-US" b="1" dirty="0">
                <a:latin typeface="Times New Roman" panose="02020603050405020304" pitchFamily="18" charset="0"/>
                <a:cs typeface="Times New Roman" panose="02020603050405020304" pitchFamily="18" charset="0"/>
              </a:rPr>
              <a:t> NBN </a:t>
            </a:r>
            <a:r>
              <a:rPr lang="en-US" b="1" dirty="0" err="1">
                <a:latin typeface="Times New Roman" panose="02020603050405020304" pitchFamily="18" charset="0"/>
                <a:cs typeface="Times New Roman" panose="02020603050405020304" pitchFamily="18" charset="0"/>
              </a:rPr>
              <a:t>Sinhgad</a:t>
            </a:r>
            <a:r>
              <a:rPr lang="en-US" b="1" dirty="0">
                <a:latin typeface="Times New Roman" panose="02020603050405020304" pitchFamily="18" charset="0"/>
                <a:cs typeface="Times New Roman" panose="02020603050405020304" pitchFamily="18" charset="0"/>
              </a:rPr>
              <a:t> Technical Institutes Campus, Pune  </a:t>
            </a:r>
          </a:p>
          <a:p>
            <a:r>
              <a:rPr lang="en-US" b="1" dirty="0">
                <a:latin typeface="Times New Roman" panose="02020603050405020304" pitchFamily="18" charset="0"/>
                <a:cs typeface="Times New Roman" panose="02020603050405020304" pitchFamily="18" charset="0"/>
              </a:rPr>
              <a:t>       Department of Information Technology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9" name="Title 1"/>
          <p:cNvSpPr>
            <a:spLocks noGrp="1"/>
          </p:cNvSpPr>
          <p:nvPr>
            <p:ph type="title"/>
          </p:nvPr>
        </p:nvSpPr>
        <p:spPr/>
        <p:txBody>
          <a:bodyPr>
            <a:normAutofit/>
          </a:bodyPr>
          <a:lstStyle/>
          <a:p>
            <a:br>
              <a:rPr lang="en-IN" dirty="0"/>
            </a:br>
            <a:endParaRPr lang="en-IN" dirty="0"/>
          </a:p>
        </p:txBody>
      </p:sp>
      <p:sp>
        <p:nvSpPr>
          <p:cNvPr id="1048660"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661"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62" name="Slide Number Placeholder 4"/>
          <p:cNvSpPr>
            <a:spLocks noGrp="1"/>
          </p:cNvSpPr>
          <p:nvPr>
            <p:ph type="sldNum" sz="quarter" idx="12"/>
          </p:nvPr>
        </p:nvSpPr>
        <p:spPr/>
        <p:txBody>
          <a:bodyPr/>
          <a:lstStyle/>
          <a:p>
            <a:fld id="{B6F15528-21DE-4FAA-801E-634DDDAF4B2B}" type="slidenum">
              <a:rPr lang="en-US" smtClean="0"/>
              <a:t>10</a:t>
            </a:fld>
            <a:endParaRPr lang="en-US" dirty="0"/>
          </a:p>
        </p:txBody>
      </p:sp>
      <p:sp>
        <p:nvSpPr>
          <p:cNvPr id="1048663"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Social Impact</a:t>
            </a:r>
          </a:p>
        </p:txBody>
      </p:sp>
      <p:sp>
        <p:nvSpPr>
          <p:cNvPr id="1048664" name="Rectangle 6"/>
          <p:cNvSpPr/>
          <p:nvPr/>
        </p:nvSpPr>
        <p:spPr>
          <a:xfrm>
            <a:off x="609600" y="1720840"/>
            <a:ext cx="10820400" cy="4377690"/>
          </a:xfrm>
          <a:prstGeom prst="rect">
            <a:avLst/>
          </a:prstGeom>
        </p:spPr>
        <p:txBody>
          <a:bodyPr wrap="square">
            <a:spAutoFit/>
          </a:bodyPr>
          <a:lstStyle/>
          <a:p>
            <a:pPr marL="342900" indent="-342900">
              <a:lnSpc>
                <a:spcPct val="150000"/>
              </a:lnSpc>
              <a:buFont typeface="Arial" pitchFamily="34" charset="0"/>
              <a:buChar char="•"/>
            </a:pPr>
            <a:r>
              <a:rPr lang="en-US" sz="2200" dirty="0">
                <a:latin typeface="Times New Roman" pitchFamily="18" charset="0"/>
                <a:cs typeface="Times New Roman" pitchFamily="18" charset="0"/>
              </a:rPr>
              <a:t>Fake profiles are often used to spread misinformation and disinformation. Identifying and removing such profiles can help mitigate the spread of false information and maintain the integrity of online conversations.</a:t>
            </a:r>
          </a:p>
          <a:p>
            <a:pPr marL="342900" indent="-342900">
              <a:lnSpc>
                <a:spcPct val="150000"/>
              </a:lnSpc>
              <a:buFont typeface="Arial" pitchFamily="34" charset="0"/>
              <a:buChar char="•"/>
            </a:pPr>
            <a:r>
              <a:rPr lang="en-US" sz="2200" dirty="0">
                <a:latin typeface="Times New Roman" pitchFamily="18" charset="0"/>
                <a:cs typeface="Times New Roman" pitchFamily="18" charset="0"/>
              </a:rPr>
              <a:t>Fake profiles can be used for cyberbullying, harassment, and other malicious activities. Detecting and taking action against these profiles can help create a safer online environment, especially for vulnerable users.</a:t>
            </a:r>
          </a:p>
          <a:p>
            <a:pPr marL="342900" indent="-342900">
              <a:lnSpc>
                <a:spcPct val="150000"/>
              </a:lnSpc>
              <a:buFont typeface="Arial" pitchFamily="34" charset="0"/>
              <a:buChar char="•"/>
            </a:pPr>
            <a:r>
              <a:rPr lang="en-US" sz="2200" dirty="0">
                <a:latin typeface="Times New Roman" pitchFamily="18" charset="0"/>
                <a:cs typeface="Times New Roman" pitchFamily="18" charset="0"/>
              </a:rPr>
              <a:t>Businesses and influencers rely on Instagram for marketing and promotion. Identifying fake profiles that impersonate brands or individuals can protect the credibility of legitimate entities.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5" name="Title 1"/>
          <p:cNvSpPr>
            <a:spLocks noGrp="1"/>
          </p:cNvSpPr>
          <p:nvPr>
            <p:ph type="title"/>
          </p:nvPr>
        </p:nvSpPr>
        <p:spPr/>
        <p:txBody>
          <a:bodyPr>
            <a:normAutofit fontScale="90000"/>
          </a:bodyPr>
          <a:lstStyle/>
          <a:p>
            <a:br>
              <a:rPr lang="en-IN" dirty="0"/>
            </a:br>
            <a:br>
              <a:rPr lang="en-IN" dirty="0"/>
            </a:br>
            <a:br>
              <a:rPr lang="en-IN" dirty="0"/>
            </a:br>
            <a:endParaRPr lang="en-IN" dirty="0"/>
          </a:p>
        </p:txBody>
      </p:sp>
      <p:sp>
        <p:nvSpPr>
          <p:cNvPr id="1048666"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667"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68" name="Slide Number Placeholder 4"/>
          <p:cNvSpPr>
            <a:spLocks noGrp="1"/>
          </p:cNvSpPr>
          <p:nvPr>
            <p:ph type="sldNum" sz="quarter" idx="12"/>
          </p:nvPr>
        </p:nvSpPr>
        <p:spPr/>
        <p:txBody>
          <a:bodyPr/>
          <a:lstStyle/>
          <a:p>
            <a:fld id="{B6F15528-21DE-4FAA-801E-634DDDAF4B2B}" type="slidenum">
              <a:rPr lang="en-US" smtClean="0"/>
              <a:t>11</a:t>
            </a:fld>
            <a:endParaRPr lang="en-US" dirty="0"/>
          </a:p>
        </p:txBody>
      </p:sp>
      <p:sp>
        <p:nvSpPr>
          <p:cNvPr id="1048669"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nSpc>
                <a:spcPct val="150000"/>
              </a:lnSpc>
            </a:pPr>
            <a:r>
              <a:rPr lang="en-US" sz="4400" b="1" dirty="0">
                <a:latin typeface="Times New Roman" pitchFamily="18" charset="0"/>
                <a:cs typeface="Times New Roman" pitchFamily="18" charset="0"/>
              </a:rPr>
              <a:t>Application</a:t>
            </a:r>
          </a:p>
        </p:txBody>
      </p:sp>
      <p:sp>
        <p:nvSpPr>
          <p:cNvPr id="1048670" name="Rectangle 7"/>
          <p:cNvSpPr/>
          <p:nvPr/>
        </p:nvSpPr>
        <p:spPr>
          <a:xfrm>
            <a:off x="846667" y="1219200"/>
            <a:ext cx="10329333" cy="5509200"/>
          </a:xfrm>
          <a:prstGeom prst="rect">
            <a:avLst/>
          </a:prstGeom>
        </p:spPr>
        <p:txBody>
          <a:bodyPr wrap="square">
            <a:spAutoFit/>
          </a:bodyPr>
          <a:lstStyle/>
          <a:p>
            <a:pPr>
              <a:lnSpc>
                <a:spcPct val="150000"/>
              </a:lnSpc>
            </a:pPr>
            <a:endParaRPr lang="en-US" sz="2200" dirty="0">
              <a:latin typeface="Times New Roman" pitchFamily="18" charset="0"/>
              <a:cs typeface="Times New Roman" pitchFamily="18" charset="0"/>
            </a:endParaRPr>
          </a:p>
          <a:p>
            <a:pPr marL="342900" indent="-342900">
              <a:lnSpc>
                <a:spcPct val="150000"/>
              </a:lnSpc>
              <a:buFont typeface="Arial" panose="020B0604020202020204" pitchFamily="34" charset="0"/>
              <a:buChar char="•"/>
            </a:pPr>
            <a:r>
              <a:rPr lang="en-US" sz="2200" dirty="0">
                <a:latin typeface="Times New Roman" pitchFamily="18" charset="0"/>
                <a:cs typeface="Times New Roman" pitchFamily="18" charset="0"/>
              </a:rPr>
              <a:t>Identify fake profiles that engage in spamming, harassment, or the dissemination of false information. Automatically flag or restrict the actions of these profiles to mitigate their impact on the community.</a:t>
            </a:r>
          </a:p>
          <a:p>
            <a:pPr marL="285750" indent="-285750">
              <a:lnSpc>
                <a:spcPct val="150000"/>
              </a:lnSpc>
              <a:buFont typeface="Arial" pitchFamily="34" charset="0"/>
              <a:buChar char="•"/>
            </a:pPr>
            <a:r>
              <a:rPr lang="en-US" sz="2200" dirty="0">
                <a:latin typeface="Times New Roman" pitchFamily="18" charset="0"/>
                <a:cs typeface="Times New Roman" pitchFamily="18" charset="0"/>
              </a:rPr>
              <a:t>Detect fake profiles engaged in fraudulent activities such as scams, phishing, or impersonation. Promptly take action to prevent these profiles from victimizing other users.</a:t>
            </a:r>
          </a:p>
          <a:p>
            <a:pPr marL="285750" indent="-285750">
              <a:lnSpc>
                <a:spcPct val="150000"/>
              </a:lnSpc>
              <a:buFont typeface="Arial" pitchFamily="34" charset="0"/>
              <a:buChar char="•"/>
            </a:pPr>
            <a:r>
              <a:rPr lang="en-US" sz="2200" dirty="0">
                <a:latin typeface="Times New Roman" pitchFamily="18" charset="0"/>
                <a:cs typeface="Times New Roman" pitchFamily="18" charset="0"/>
              </a:rPr>
              <a:t>Ensure that advertisements reach real and engaged audiences by excluding fake profiles from ad targeting. This can improve the return on investment for advertisers.</a:t>
            </a:r>
          </a:p>
          <a:p>
            <a:pPr marL="285750" indent="-285750">
              <a:lnSpc>
                <a:spcPct val="150000"/>
              </a:lnSpc>
              <a:buFont typeface="Arial" pitchFamily="34" charset="0"/>
              <a:buChar char="•"/>
            </a:pPr>
            <a:r>
              <a:rPr lang="en-US" sz="2200" dirty="0">
                <a:latin typeface="Times New Roman" pitchFamily="18" charset="0"/>
                <a:cs typeface="Times New Roman" pitchFamily="18" charset="0"/>
              </a:rPr>
              <a:t>Refine user recommendation algorithms by considering the presence of fake profiles. </a:t>
            </a:r>
          </a:p>
          <a:p>
            <a:endParaRPr lang="en-US" sz="22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0" name="Title 1"/>
          <p:cNvSpPr>
            <a:spLocks noGrp="1"/>
          </p:cNvSpPr>
          <p:nvPr>
            <p:ph type="title"/>
          </p:nvPr>
        </p:nvSpPr>
        <p:spPr>
          <a:solidFill>
            <a:schemeClr val="accent1"/>
          </a:solidFill>
        </p:spPr>
        <p:txBody>
          <a:bodyPr>
            <a:normAutofit/>
          </a:bodyPr>
          <a:lstStyle/>
          <a:p>
            <a:pPr algn="ctr"/>
            <a:r>
              <a:rPr lang="en-US" sz="4800" b="1" dirty="0">
                <a:solidFill>
                  <a:schemeClr val="bg1"/>
                </a:solidFill>
                <a:latin typeface="Times New Roman" pitchFamily="18" charset="0"/>
                <a:cs typeface="Times New Roman" pitchFamily="18" charset="0"/>
              </a:rPr>
              <a:t>Flowchart</a:t>
            </a:r>
          </a:p>
        </p:txBody>
      </p:sp>
      <p:sp>
        <p:nvSpPr>
          <p:cNvPr id="1048692"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93" name="Slide Number Placeholder 4"/>
          <p:cNvSpPr>
            <a:spLocks noGrp="1"/>
          </p:cNvSpPr>
          <p:nvPr>
            <p:ph type="sldNum" sz="quarter" idx="12"/>
          </p:nvPr>
        </p:nvSpPr>
        <p:spPr/>
        <p:txBody>
          <a:bodyPr/>
          <a:lstStyle/>
          <a:p>
            <a:fld id="{6ABFD712-9A51-4586-91F9-28577CD1986E}" type="slidenum">
              <a:rPr lang="en-US" smtClean="0"/>
              <a:t>12</a:t>
            </a:fld>
            <a:endParaRPr lang="en-US" dirty="0"/>
          </a:p>
        </p:txBody>
      </p:sp>
      <p:pic>
        <p:nvPicPr>
          <p:cNvPr id="2097155" name="Picture 6"/>
          <p:cNvPicPr>
            <a:picLocks noChangeAspect="1"/>
          </p:cNvPicPr>
          <p:nvPr/>
        </p:nvPicPr>
        <p:blipFill>
          <a:blip r:embed="rId2"/>
          <a:stretch>
            <a:fillRect/>
          </a:stretch>
        </p:blipFill>
        <p:spPr>
          <a:xfrm>
            <a:off x="3809999" y="1971472"/>
            <a:ext cx="4572001" cy="43751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6" name="Title 1"/>
          <p:cNvSpPr>
            <a:spLocks noGrp="1"/>
          </p:cNvSpPr>
          <p:nvPr>
            <p:ph type="title"/>
          </p:nvPr>
        </p:nvSpPr>
        <p:spPr>
          <a:solidFill>
            <a:schemeClr val="accent1"/>
          </a:solidFill>
        </p:spPr>
        <p:txBody>
          <a:bodyPr>
            <a:normAutofit/>
          </a:bodyPr>
          <a:lstStyle/>
          <a:p>
            <a:pPr algn="ctr"/>
            <a:r>
              <a:rPr lang="en-US" sz="4800" b="1" dirty="0">
                <a:solidFill>
                  <a:schemeClr val="bg1"/>
                </a:solidFill>
                <a:latin typeface="Times New Roman" pitchFamily="18" charset="0"/>
                <a:cs typeface="Times New Roman" pitchFamily="18" charset="0"/>
              </a:rPr>
              <a:t>System Architecture</a:t>
            </a:r>
          </a:p>
        </p:txBody>
      </p:sp>
      <p:sp>
        <p:nvSpPr>
          <p:cNvPr id="1048688"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89" name="Slide Number Placeholder 4"/>
          <p:cNvSpPr>
            <a:spLocks noGrp="1"/>
          </p:cNvSpPr>
          <p:nvPr>
            <p:ph type="sldNum" sz="quarter" idx="12"/>
          </p:nvPr>
        </p:nvSpPr>
        <p:spPr/>
        <p:txBody>
          <a:bodyPr/>
          <a:lstStyle/>
          <a:p>
            <a:fld id="{6ABFD712-9A51-4586-91F9-28577CD1986E}" type="slidenum">
              <a:rPr lang="en-US" smtClean="0"/>
              <a:t>13</a:t>
            </a:fld>
            <a:endParaRPr lang="en-US"/>
          </a:p>
        </p:txBody>
      </p:sp>
      <p:pic>
        <p:nvPicPr>
          <p:cNvPr id="2097154" name="Picture 2"/>
          <p:cNvPicPr>
            <a:picLocks noChangeAspect="1" noChangeArrowheads="1"/>
          </p:cNvPicPr>
          <p:nvPr/>
        </p:nvPicPr>
        <p:blipFill>
          <a:blip r:embed="rId2"/>
          <a:srcRect/>
          <a:stretch>
            <a:fillRect/>
          </a:stretch>
        </p:blipFill>
        <p:spPr bwMode="auto">
          <a:xfrm>
            <a:off x="2514600" y="2152650"/>
            <a:ext cx="7619999" cy="3638550"/>
          </a:xfrm>
          <a:prstGeom prst="rect">
            <a:avLst/>
          </a:prstGeom>
          <a:noFill/>
          <a:ln>
            <a:noFill/>
          </a:ln>
          <a:effectLst/>
        </p:spPr>
      </p:pic>
    </p:spTree>
    <p:extLst>
      <p:ext uri="{BB962C8B-B14F-4D97-AF65-F5344CB8AC3E}">
        <p14:creationId xmlns:p14="http://schemas.microsoft.com/office/powerpoint/2010/main" val="357170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6" name="Title 1"/>
          <p:cNvSpPr>
            <a:spLocks noGrp="1"/>
          </p:cNvSpPr>
          <p:nvPr>
            <p:ph type="title"/>
          </p:nvPr>
        </p:nvSpPr>
        <p:spPr>
          <a:solidFill>
            <a:schemeClr val="accent1"/>
          </a:solidFill>
        </p:spPr>
        <p:txBody>
          <a:bodyPr>
            <a:normAutofit/>
          </a:bodyPr>
          <a:lstStyle/>
          <a:p>
            <a:pPr algn="ctr"/>
            <a:r>
              <a:rPr lang="en-US" sz="4800" b="1" dirty="0">
                <a:solidFill>
                  <a:schemeClr val="bg1"/>
                </a:solidFill>
                <a:latin typeface="Times New Roman" pitchFamily="18" charset="0"/>
                <a:cs typeface="Times New Roman" pitchFamily="18" charset="0"/>
              </a:rPr>
              <a:t>System Diagrams</a:t>
            </a:r>
          </a:p>
        </p:txBody>
      </p:sp>
      <p:sp>
        <p:nvSpPr>
          <p:cNvPr id="1048688" name="Footer Placeholder 3"/>
          <p:cNvSpPr>
            <a:spLocks noGrp="1"/>
          </p:cNvSpPr>
          <p:nvPr>
            <p:ph type="ftr" sz="quarter" idx="11"/>
          </p:nvPr>
        </p:nvSpPr>
        <p:spPr/>
        <p:txBody>
          <a:bodyPr/>
          <a:lstStyle/>
          <a:p>
            <a:r>
              <a:rPr lang="en-US"/>
              <a:t>Department of Information Tecchnology, NBNSTIC, Ambegaon(Bk), Pune</a:t>
            </a:r>
          </a:p>
        </p:txBody>
      </p:sp>
      <p:sp>
        <p:nvSpPr>
          <p:cNvPr id="1048689" name="Slide Number Placeholder 4"/>
          <p:cNvSpPr>
            <a:spLocks noGrp="1"/>
          </p:cNvSpPr>
          <p:nvPr>
            <p:ph type="sldNum" sz="quarter" idx="12"/>
          </p:nvPr>
        </p:nvSpPr>
        <p:spPr/>
        <p:txBody>
          <a:bodyPr/>
          <a:lstStyle/>
          <a:p>
            <a:fld id="{6ABFD712-9A51-4586-91F9-28577CD1986E}" type="slidenum">
              <a:rPr lang="en-US" smtClean="0"/>
              <a:t>14</a:t>
            </a:fld>
            <a:endParaRPr lang="en-US"/>
          </a:p>
        </p:txBody>
      </p:sp>
      <p:sp>
        <p:nvSpPr>
          <p:cNvPr id="2" name="Rectangle 1"/>
          <p:cNvSpPr/>
          <p:nvPr/>
        </p:nvSpPr>
        <p:spPr>
          <a:xfrm>
            <a:off x="838200" y="1981201"/>
            <a:ext cx="8305800" cy="400110"/>
          </a:xfrm>
          <a:prstGeom prst="rect">
            <a:avLst/>
          </a:prstGeom>
        </p:spPr>
        <p:txBody>
          <a:bodyPr wrap="square">
            <a:spAutoFit/>
          </a:bodyPr>
          <a:lstStyle/>
          <a:p>
            <a:r>
              <a:rPr lang="en-US" sz="2000" b="1" dirty="0">
                <a:latin typeface="Times New Roman" pitchFamily="18" charset="0"/>
                <a:cs typeface="Times New Roman" pitchFamily="18" charset="0"/>
              </a:rPr>
              <a:t>Sequence:</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2800" y="1752601"/>
            <a:ext cx="4876800"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65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6" name="Title 1"/>
          <p:cNvSpPr>
            <a:spLocks noGrp="1"/>
          </p:cNvSpPr>
          <p:nvPr>
            <p:ph type="title"/>
          </p:nvPr>
        </p:nvSpPr>
        <p:spPr>
          <a:solidFill>
            <a:schemeClr val="accent1"/>
          </a:solidFill>
        </p:spPr>
        <p:txBody>
          <a:bodyPr>
            <a:normAutofit/>
          </a:bodyPr>
          <a:lstStyle/>
          <a:p>
            <a:pPr algn="ctr"/>
            <a:r>
              <a:rPr lang="en-US" sz="4800" b="1" dirty="0">
                <a:solidFill>
                  <a:schemeClr val="bg1"/>
                </a:solidFill>
                <a:latin typeface="Times New Roman" pitchFamily="18" charset="0"/>
                <a:cs typeface="Times New Roman" pitchFamily="18" charset="0"/>
              </a:rPr>
              <a:t>Use Case Diagrams</a:t>
            </a:r>
          </a:p>
        </p:txBody>
      </p:sp>
      <p:sp>
        <p:nvSpPr>
          <p:cNvPr id="1048688"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89" name="Slide Number Placeholder 4"/>
          <p:cNvSpPr>
            <a:spLocks noGrp="1"/>
          </p:cNvSpPr>
          <p:nvPr>
            <p:ph type="sldNum" sz="quarter" idx="12"/>
          </p:nvPr>
        </p:nvSpPr>
        <p:spPr/>
        <p:txBody>
          <a:bodyPr/>
          <a:lstStyle/>
          <a:p>
            <a:fld id="{6ABFD712-9A51-4586-91F9-28577CD1986E}" type="slidenum">
              <a:rPr lang="en-US" smtClean="0"/>
              <a:t>15</a:t>
            </a:fld>
            <a:endParaRPr lang="en-US"/>
          </a:p>
        </p:txBody>
      </p:sp>
      <p:sp>
        <p:nvSpPr>
          <p:cNvPr id="2" name="Rectangle 1"/>
          <p:cNvSpPr/>
          <p:nvPr/>
        </p:nvSpPr>
        <p:spPr>
          <a:xfrm>
            <a:off x="838200" y="2057401"/>
            <a:ext cx="8305800" cy="400110"/>
          </a:xfrm>
          <a:prstGeom prst="rect">
            <a:avLst/>
          </a:prstGeom>
        </p:spPr>
        <p:txBody>
          <a:bodyPr wrap="square">
            <a:spAutoFit/>
          </a:bodyPr>
          <a:lstStyle/>
          <a:p>
            <a:r>
              <a:rPr lang="en-US" sz="2000" b="1" dirty="0">
                <a:latin typeface="Times New Roman" pitchFamily="18" charset="0"/>
                <a:cs typeface="Times New Roman" pitchFamily="18" charset="0"/>
              </a:rPr>
              <a:t>Use-Case:</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1774825"/>
            <a:ext cx="6677025" cy="4581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71707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8"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89" name="Slide Number Placeholder 4"/>
          <p:cNvSpPr>
            <a:spLocks noGrp="1"/>
          </p:cNvSpPr>
          <p:nvPr>
            <p:ph type="sldNum" sz="quarter" idx="12"/>
          </p:nvPr>
        </p:nvSpPr>
        <p:spPr/>
        <p:txBody>
          <a:bodyPr/>
          <a:lstStyle/>
          <a:p>
            <a:fld id="{6ABFD712-9A51-4586-91F9-28577CD1986E}" type="slidenum">
              <a:rPr lang="en-US" smtClean="0"/>
              <a:t>16</a:t>
            </a:fld>
            <a:endParaRPr lang="en-US"/>
          </a:p>
        </p:txBody>
      </p:sp>
      <p:sp>
        <p:nvSpPr>
          <p:cNvPr id="13" name="Title 1">
            <a:extLst>
              <a:ext uri="{FF2B5EF4-FFF2-40B4-BE49-F238E27FC236}">
                <a16:creationId xmlns:a16="http://schemas.microsoft.com/office/drawing/2014/main" id="{C834CE6B-9DA7-2C9D-3977-7C34C28468FE}"/>
              </a:ext>
            </a:extLst>
          </p:cNvPr>
          <p:cNvSpPr txBox="1">
            <a:spLocks/>
          </p:cNvSpPr>
          <p:nvPr/>
        </p:nvSpPr>
        <p:spPr>
          <a:xfrm>
            <a:off x="990600" y="280012"/>
            <a:ext cx="10515600" cy="1325563"/>
          </a:xfrm>
          <a:prstGeom prst="rect">
            <a:avLst/>
          </a:prstGeom>
          <a:solidFill>
            <a:schemeClr val="accent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a:solidFill>
                  <a:schemeClr val="bg1"/>
                </a:solidFill>
                <a:latin typeface="Times New Roman" pitchFamily="18" charset="0"/>
                <a:cs typeface="Times New Roman" pitchFamily="18" charset="0"/>
              </a:rPr>
              <a:t>UML Diagram</a:t>
            </a:r>
            <a:endParaRPr lang="en-US" sz="4800" b="1" dirty="0">
              <a:solidFill>
                <a:schemeClr val="bg1"/>
              </a:solidFill>
              <a:latin typeface="Times New Roman" pitchFamily="18" charset="0"/>
              <a:cs typeface="Times New Roman" pitchFamily="18" charset="0"/>
            </a:endParaRPr>
          </a:p>
        </p:txBody>
      </p:sp>
      <p:sp>
        <p:nvSpPr>
          <p:cNvPr id="14" name="Slide Number Placeholder 4">
            <a:extLst>
              <a:ext uri="{FF2B5EF4-FFF2-40B4-BE49-F238E27FC236}">
                <a16:creationId xmlns:a16="http://schemas.microsoft.com/office/drawing/2014/main" id="{07E8FCD2-7230-860A-C855-6743EB0C211D}"/>
              </a:ext>
            </a:extLst>
          </p:cNvPr>
          <p:cNvSpPr txBox="1">
            <a:spLocks/>
          </p:cNvSpPr>
          <p:nvPr/>
        </p:nvSpPr>
        <p:spPr>
          <a:xfrm>
            <a:off x="8763000" y="6508750"/>
            <a:ext cx="27432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ABFD712-9A51-4586-91F9-28577CD1986E}" type="slidenum">
              <a:rPr lang="en-US" smtClean="0"/>
              <a:pPr/>
              <a:t>16</a:t>
            </a:fld>
            <a:endParaRPr lang="en-US"/>
          </a:p>
        </p:txBody>
      </p:sp>
      <p:pic>
        <p:nvPicPr>
          <p:cNvPr id="15" name="Picture 1">
            <a:extLst>
              <a:ext uri="{FF2B5EF4-FFF2-40B4-BE49-F238E27FC236}">
                <a16:creationId xmlns:a16="http://schemas.microsoft.com/office/drawing/2014/main" id="{A3E2F1B7-5A12-B14B-A670-CA1183028F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59162" y="1905000"/>
            <a:ext cx="5151438" cy="579438"/>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5">
            <a:extLst>
              <a:ext uri="{FF2B5EF4-FFF2-40B4-BE49-F238E27FC236}">
                <a16:creationId xmlns:a16="http://schemas.microsoft.com/office/drawing/2014/main" id="{1FC3B6D7-D82C-BA34-18F5-E2222CEDF0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2961" y="3027622"/>
            <a:ext cx="5151439" cy="119354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6">
            <a:extLst>
              <a:ext uri="{FF2B5EF4-FFF2-40B4-BE49-F238E27FC236}">
                <a16:creationId xmlns:a16="http://schemas.microsoft.com/office/drawing/2014/main" id="{FBA73D6A-124C-C2D8-0442-D7163842FB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2961" y="4648200"/>
            <a:ext cx="5151439" cy="1469765"/>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5">
            <a:extLst>
              <a:ext uri="{FF2B5EF4-FFF2-40B4-BE49-F238E27FC236}">
                <a16:creationId xmlns:a16="http://schemas.microsoft.com/office/drawing/2014/main" id="{57351DB1-3CFC-490B-475F-3ABD143322BE}"/>
              </a:ext>
            </a:extLst>
          </p:cNvPr>
          <p:cNvSpPr>
            <a:spLocks noChangeArrowheads="1"/>
          </p:cNvSpPr>
          <p:nvPr/>
        </p:nvSpPr>
        <p:spPr bwMode="auto">
          <a:xfrm>
            <a:off x="2667000" y="2057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DFD0: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9" name="Rectangle 16">
            <a:extLst>
              <a:ext uri="{FF2B5EF4-FFF2-40B4-BE49-F238E27FC236}">
                <a16:creationId xmlns:a16="http://schemas.microsoft.com/office/drawing/2014/main" id="{D6E56105-1F4B-883B-A444-CD9B66D2ED9A}"/>
              </a:ext>
            </a:extLst>
          </p:cNvPr>
          <p:cNvSpPr>
            <a:spLocks noChangeArrowheads="1"/>
          </p:cNvSpPr>
          <p:nvPr/>
        </p:nvSpPr>
        <p:spPr bwMode="auto">
          <a:xfrm>
            <a:off x="2667000" y="2913232"/>
            <a:ext cx="702436"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400" b="1" dirty="0">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DFD1:</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Rectangle 17">
            <a:extLst>
              <a:ext uri="{FF2B5EF4-FFF2-40B4-BE49-F238E27FC236}">
                <a16:creationId xmlns:a16="http://schemas.microsoft.com/office/drawing/2014/main" id="{807AD21C-89D6-CCCB-1B51-56A7B14D80D1}"/>
              </a:ext>
            </a:extLst>
          </p:cNvPr>
          <p:cNvSpPr>
            <a:spLocks noChangeArrowheads="1"/>
          </p:cNvSpPr>
          <p:nvPr/>
        </p:nvSpPr>
        <p:spPr bwMode="auto">
          <a:xfrm>
            <a:off x="2667000" y="49530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DFD2:</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1" name="Rectangle 18">
            <a:extLst>
              <a:ext uri="{FF2B5EF4-FFF2-40B4-BE49-F238E27FC236}">
                <a16:creationId xmlns:a16="http://schemas.microsoft.com/office/drawing/2014/main" id="{B924285D-0265-8B51-9C77-D37DEA0FBD6E}"/>
              </a:ext>
            </a:extLst>
          </p:cNvPr>
          <p:cNvSpPr>
            <a:spLocks noChangeArrowheads="1"/>
          </p:cNvSpPr>
          <p:nvPr/>
        </p:nvSpPr>
        <p:spPr bwMode="auto">
          <a:xfrm>
            <a:off x="2667000" y="677386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22" name="Footer Placeholder 1">
            <a:extLst>
              <a:ext uri="{FF2B5EF4-FFF2-40B4-BE49-F238E27FC236}">
                <a16:creationId xmlns:a16="http://schemas.microsoft.com/office/drawing/2014/main" id="{63F7EF5D-3A19-2CD7-5AFE-A490F29F8225}"/>
              </a:ext>
            </a:extLst>
          </p:cNvPr>
          <p:cNvSpPr txBox="1">
            <a:spLocks/>
          </p:cNvSpPr>
          <p:nvPr/>
        </p:nvSpPr>
        <p:spPr>
          <a:xfrm>
            <a:off x="4191000" y="6508750"/>
            <a:ext cx="41148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Department of Information Tecchnology, NBNSTIC, Ambegaon(Bk), Pune</a:t>
            </a:r>
          </a:p>
        </p:txBody>
      </p:sp>
    </p:spTree>
    <p:extLst>
      <p:ext uri="{BB962C8B-B14F-4D97-AF65-F5344CB8AC3E}">
        <p14:creationId xmlns:p14="http://schemas.microsoft.com/office/powerpoint/2010/main" val="2849790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8"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89" name="Slide Number Placeholder 4"/>
          <p:cNvSpPr>
            <a:spLocks noGrp="1"/>
          </p:cNvSpPr>
          <p:nvPr>
            <p:ph type="sldNum" sz="quarter" idx="12"/>
          </p:nvPr>
        </p:nvSpPr>
        <p:spPr/>
        <p:txBody>
          <a:bodyPr/>
          <a:lstStyle/>
          <a:p>
            <a:fld id="{6ABFD712-9A51-4586-91F9-28577CD1986E}" type="slidenum">
              <a:rPr lang="en-US" smtClean="0"/>
              <a:t>17</a:t>
            </a:fld>
            <a:endParaRPr lang="en-US"/>
          </a:p>
        </p:txBody>
      </p:sp>
      <p:sp>
        <p:nvSpPr>
          <p:cNvPr id="13" name="Title 1">
            <a:extLst>
              <a:ext uri="{FF2B5EF4-FFF2-40B4-BE49-F238E27FC236}">
                <a16:creationId xmlns:a16="http://schemas.microsoft.com/office/drawing/2014/main" id="{C834CE6B-9DA7-2C9D-3977-7C34C28468FE}"/>
              </a:ext>
            </a:extLst>
          </p:cNvPr>
          <p:cNvSpPr txBox="1">
            <a:spLocks/>
          </p:cNvSpPr>
          <p:nvPr/>
        </p:nvSpPr>
        <p:spPr>
          <a:xfrm>
            <a:off x="990600" y="280013"/>
            <a:ext cx="10515600" cy="1091587"/>
          </a:xfrm>
          <a:prstGeom prst="rect">
            <a:avLst/>
          </a:prstGeom>
          <a:solidFill>
            <a:schemeClr val="accent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a:solidFill>
                  <a:schemeClr val="bg1"/>
                </a:solidFill>
                <a:latin typeface="Times New Roman" pitchFamily="18" charset="0"/>
                <a:cs typeface="Times New Roman" pitchFamily="18" charset="0"/>
              </a:rPr>
              <a:t>UML Diagram</a:t>
            </a:r>
            <a:endParaRPr lang="en-US" sz="4800" b="1" dirty="0">
              <a:solidFill>
                <a:schemeClr val="bg1"/>
              </a:solidFill>
              <a:latin typeface="Times New Roman" pitchFamily="18" charset="0"/>
              <a:cs typeface="Times New Roman" pitchFamily="18" charset="0"/>
            </a:endParaRPr>
          </a:p>
        </p:txBody>
      </p:sp>
      <p:sp>
        <p:nvSpPr>
          <p:cNvPr id="14" name="Slide Number Placeholder 4">
            <a:extLst>
              <a:ext uri="{FF2B5EF4-FFF2-40B4-BE49-F238E27FC236}">
                <a16:creationId xmlns:a16="http://schemas.microsoft.com/office/drawing/2014/main" id="{07E8FCD2-7230-860A-C855-6743EB0C211D}"/>
              </a:ext>
            </a:extLst>
          </p:cNvPr>
          <p:cNvSpPr txBox="1">
            <a:spLocks/>
          </p:cNvSpPr>
          <p:nvPr/>
        </p:nvSpPr>
        <p:spPr>
          <a:xfrm>
            <a:off x="8763000" y="6508750"/>
            <a:ext cx="27432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ABFD712-9A51-4586-91F9-28577CD1986E}" type="slidenum">
              <a:rPr lang="en-US" smtClean="0"/>
              <a:pPr/>
              <a:t>17</a:t>
            </a:fld>
            <a:endParaRPr lang="en-US"/>
          </a:p>
        </p:txBody>
      </p:sp>
      <p:sp>
        <p:nvSpPr>
          <p:cNvPr id="21" name="Rectangle 18">
            <a:extLst>
              <a:ext uri="{FF2B5EF4-FFF2-40B4-BE49-F238E27FC236}">
                <a16:creationId xmlns:a16="http://schemas.microsoft.com/office/drawing/2014/main" id="{B924285D-0265-8B51-9C77-D37DEA0FBD6E}"/>
              </a:ext>
            </a:extLst>
          </p:cNvPr>
          <p:cNvSpPr>
            <a:spLocks noChangeArrowheads="1"/>
          </p:cNvSpPr>
          <p:nvPr/>
        </p:nvSpPr>
        <p:spPr bwMode="auto">
          <a:xfrm>
            <a:off x="2667000" y="677386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22" name="Footer Placeholder 1">
            <a:extLst>
              <a:ext uri="{FF2B5EF4-FFF2-40B4-BE49-F238E27FC236}">
                <a16:creationId xmlns:a16="http://schemas.microsoft.com/office/drawing/2014/main" id="{63F7EF5D-3A19-2CD7-5AFE-A490F29F8225}"/>
              </a:ext>
            </a:extLst>
          </p:cNvPr>
          <p:cNvSpPr txBox="1">
            <a:spLocks/>
          </p:cNvSpPr>
          <p:nvPr/>
        </p:nvSpPr>
        <p:spPr>
          <a:xfrm>
            <a:off x="4191000" y="6508750"/>
            <a:ext cx="41148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Department of Information Tecchnology, NBNSTIC, Ambegaon(Bk), Pune</a:t>
            </a:r>
          </a:p>
        </p:txBody>
      </p:sp>
      <p:pic>
        <p:nvPicPr>
          <p:cNvPr id="2" name="Picture 3">
            <a:extLst>
              <a:ext uri="{FF2B5EF4-FFF2-40B4-BE49-F238E27FC236}">
                <a16:creationId xmlns:a16="http://schemas.microsoft.com/office/drawing/2014/main" id="{83518E67-8077-31E9-BD07-5102D0988E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1931" y="1524000"/>
            <a:ext cx="1959196"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34351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1" name="Title 1"/>
          <p:cNvSpPr>
            <a:spLocks noGrp="1"/>
          </p:cNvSpPr>
          <p:nvPr>
            <p:ph type="title"/>
          </p:nvPr>
        </p:nvSpPr>
        <p:spPr/>
        <p:txBody>
          <a:bodyPr>
            <a:normAutofit/>
          </a:bodyPr>
          <a:lstStyle/>
          <a:p>
            <a:br>
              <a:rPr lang="en-IN" dirty="0"/>
            </a:br>
            <a:endParaRPr lang="en-IN" dirty="0"/>
          </a:p>
        </p:txBody>
      </p:sp>
      <p:sp>
        <p:nvSpPr>
          <p:cNvPr id="1048672" name="Content Placeholder 2"/>
          <p:cNvSpPr>
            <a:spLocks noGrp="1"/>
          </p:cNvSpPr>
          <p:nvPr>
            <p:ph idx="1"/>
          </p:nvPr>
        </p:nvSpPr>
        <p:spPr/>
        <p:txBody>
          <a:bodyPr>
            <a:normAutofit/>
          </a:bodyPr>
          <a:lstStyle/>
          <a:p>
            <a:pPr marL="457200" lvl="1" indent="0">
              <a:buNone/>
            </a:pPr>
            <a:endParaRPr lang="en-US" dirty="0"/>
          </a:p>
          <a:p>
            <a:pPr>
              <a:lnSpc>
                <a:spcPct val="150000"/>
              </a:lnSpc>
              <a:buNone/>
            </a:pPr>
            <a:endParaRPr lang="en-IN" sz="2000" dirty="0">
              <a:latin typeface="Times New Roman" pitchFamily="18" charset="0"/>
              <a:cs typeface="Times New Roman" pitchFamily="18" charset="0"/>
            </a:endParaRPr>
          </a:p>
        </p:txBody>
      </p:sp>
      <p:sp>
        <p:nvSpPr>
          <p:cNvPr id="1048673"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74" name="Slide Number Placeholder 4"/>
          <p:cNvSpPr>
            <a:spLocks noGrp="1"/>
          </p:cNvSpPr>
          <p:nvPr>
            <p:ph type="sldNum" sz="quarter" idx="12"/>
          </p:nvPr>
        </p:nvSpPr>
        <p:spPr/>
        <p:txBody>
          <a:bodyPr/>
          <a:lstStyle/>
          <a:p>
            <a:fld id="{B6F15528-21DE-4FAA-801E-634DDDAF4B2B}" type="slidenum">
              <a:rPr lang="en-US" smtClean="0"/>
              <a:t>18</a:t>
            </a:fld>
            <a:endParaRPr lang="en-US" dirty="0"/>
          </a:p>
        </p:txBody>
      </p:sp>
      <p:sp>
        <p:nvSpPr>
          <p:cNvPr id="1048675"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Feasibility &amp; Scope</a:t>
            </a:r>
          </a:p>
        </p:txBody>
      </p:sp>
      <p:sp>
        <p:nvSpPr>
          <p:cNvPr id="1048676" name="Rectangle 6"/>
          <p:cNvSpPr/>
          <p:nvPr/>
        </p:nvSpPr>
        <p:spPr>
          <a:xfrm>
            <a:off x="609600" y="1443841"/>
            <a:ext cx="10972800" cy="4853940"/>
          </a:xfrm>
          <a:prstGeom prst="rect">
            <a:avLst/>
          </a:prstGeom>
        </p:spPr>
        <p:txBody>
          <a:bodyPr wrap="square">
            <a:spAutoFit/>
          </a:bodyPr>
          <a:lstStyle/>
          <a:p>
            <a:pPr marL="285750" indent="-285750">
              <a:lnSpc>
                <a:spcPct val="150000"/>
              </a:lnSpc>
              <a:buFont typeface="Arial" pitchFamily="34" charset="0"/>
              <a:buChar char="•"/>
            </a:pPr>
            <a:r>
              <a:rPr lang="en-US" sz="2200" dirty="0">
                <a:latin typeface="Times New Roman" pitchFamily="18" charset="0"/>
                <a:cs typeface="Times New Roman" pitchFamily="18" charset="0"/>
              </a:rPr>
              <a:t>Fake profiles often exhibit certain characteristics that can be used for identification. These characteristics include limited or generic profile pictures, a small number of followers, a high number of followings, erratic posting patterns, and low engagement on posts.</a:t>
            </a:r>
          </a:p>
          <a:p>
            <a:pPr marL="285750" indent="-285750">
              <a:lnSpc>
                <a:spcPct val="150000"/>
              </a:lnSpc>
              <a:buFont typeface="Arial" pitchFamily="34" charset="0"/>
              <a:buChar char="•"/>
            </a:pPr>
            <a:r>
              <a:rPr lang="en-US" sz="2200" dirty="0">
                <a:latin typeface="Times New Roman" pitchFamily="18" charset="0"/>
                <a:cs typeface="Times New Roman" pitchFamily="18" charset="0"/>
              </a:rPr>
              <a:t>Analyzing the content posted by a user can also provide insights. Fake profiles may frequently repost or share content from other accounts, use generic captions, or engage in behaviors like excessive use of  hashtags.</a:t>
            </a:r>
          </a:p>
          <a:p>
            <a:pPr marL="285750" indent="-285750">
              <a:lnSpc>
                <a:spcPct val="150000"/>
              </a:lnSpc>
              <a:buFont typeface="Arial" pitchFamily="34" charset="0"/>
              <a:buChar char="•"/>
            </a:pPr>
            <a:r>
              <a:rPr lang="en-US" sz="2200" dirty="0">
                <a:latin typeface="Times New Roman" pitchFamily="18" charset="0"/>
                <a:cs typeface="Times New Roman" pitchFamily="18" charset="0"/>
              </a:rPr>
              <a:t>Examining the user's behavior on the platform can be informative. Fake profiles may engage in activities such as mass following and unfollowing, liking and commenting on numerous posts in a short time, or sending unsolicited messages.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4" name="Title 1"/>
          <p:cNvSpPr>
            <a:spLocks noGrp="1"/>
          </p:cNvSpPr>
          <p:nvPr>
            <p:ph type="title"/>
          </p:nvPr>
        </p:nvSpPr>
        <p:spPr/>
        <p:txBody>
          <a:bodyPr>
            <a:normAutofit/>
          </a:bodyPr>
          <a:lstStyle/>
          <a:p>
            <a:br>
              <a:rPr lang="en-IN" dirty="0"/>
            </a:br>
            <a:endParaRPr lang="en-IN" dirty="0"/>
          </a:p>
        </p:txBody>
      </p:sp>
      <p:sp>
        <p:nvSpPr>
          <p:cNvPr id="1048695" name="Content Placeholder 2"/>
          <p:cNvSpPr>
            <a:spLocks noGrp="1"/>
          </p:cNvSpPr>
          <p:nvPr>
            <p:ph idx="1"/>
          </p:nvPr>
        </p:nvSpPr>
        <p:spPr>
          <a:xfrm>
            <a:off x="838200" y="1447800"/>
            <a:ext cx="10515600" cy="5181600"/>
          </a:xfrm>
        </p:spPr>
        <p:txBody>
          <a:bodyPr>
            <a:normAutofit/>
          </a:bodyPr>
          <a:lstStyle/>
          <a:p>
            <a:r>
              <a:rPr lang="en-GB" sz="2900" b="1" dirty="0">
                <a:latin typeface="Times New Roman" pitchFamily="18" charset="0"/>
                <a:cs typeface="Times New Roman" pitchFamily="18" charset="0"/>
              </a:rPr>
              <a:t>Software Requirements </a:t>
            </a:r>
          </a:p>
          <a:p>
            <a:pPr lvl="0"/>
            <a:r>
              <a:rPr lang="en-US" sz="2400" dirty="0">
                <a:latin typeface="Times New Roman" pitchFamily="18" charset="0"/>
                <a:cs typeface="Times New Roman" pitchFamily="18" charset="0"/>
              </a:rPr>
              <a:t>Coding Language         : Python</a:t>
            </a:r>
          </a:p>
          <a:p>
            <a:pPr lvl="0"/>
            <a:r>
              <a:rPr lang="en-US" sz="2400" dirty="0">
                <a:latin typeface="Times New Roman" pitchFamily="18" charset="0"/>
                <a:cs typeface="Times New Roman" pitchFamily="18" charset="0"/>
              </a:rPr>
              <a:t>Operating System         : Windows 10</a:t>
            </a:r>
          </a:p>
          <a:p>
            <a:endParaRPr lang="en-GB" sz="2900" b="1" dirty="0">
              <a:latin typeface="Times New Roman" pitchFamily="18" charset="0"/>
              <a:cs typeface="Times New Roman" pitchFamily="18" charset="0"/>
            </a:endParaRPr>
          </a:p>
          <a:p>
            <a:pPr marL="0" indent="0">
              <a:buNone/>
            </a:pPr>
            <a:r>
              <a:rPr lang="en-US" sz="2900" b="1" dirty="0">
                <a:latin typeface="Times New Roman" pitchFamily="18" charset="0"/>
                <a:cs typeface="Times New Roman" pitchFamily="18" charset="0"/>
              </a:rPr>
              <a:t>Hardware Requirements </a:t>
            </a:r>
            <a:endParaRPr lang="en-US" sz="2900" dirty="0">
              <a:latin typeface="Times New Roman" pitchFamily="18" charset="0"/>
              <a:cs typeface="Times New Roman" pitchFamily="18" charset="0"/>
            </a:endParaRPr>
          </a:p>
          <a:p>
            <a:pPr marL="326555" indent="-326555"/>
            <a:r>
              <a:rPr lang="en-US" sz="2400" dirty="0">
                <a:latin typeface="Times New Roman" pitchFamily="18" charset="0"/>
                <a:cs typeface="Times New Roman" pitchFamily="18" charset="0"/>
              </a:rPr>
              <a:t>Processor               : Pentium-IV</a:t>
            </a:r>
          </a:p>
          <a:p>
            <a:pPr marL="326555" indent="-326555"/>
            <a:r>
              <a:rPr lang="en-US" sz="2400" dirty="0">
                <a:latin typeface="Times New Roman" pitchFamily="18" charset="0"/>
                <a:cs typeface="Times New Roman" pitchFamily="18" charset="0"/>
              </a:rPr>
              <a:t>RAM                        :512 MB(min)</a:t>
            </a:r>
          </a:p>
          <a:p>
            <a:pPr marL="326555" indent="-326555"/>
            <a:r>
              <a:rPr lang="en-US" sz="2400" dirty="0">
                <a:latin typeface="Times New Roman" pitchFamily="18" charset="0"/>
                <a:cs typeface="Times New Roman" pitchFamily="18" charset="0"/>
              </a:rPr>
              <a:t>Hard Disk                :  40 GB</a:t>
            </a:r>
          </a:p>
          <a:p>
            <a:pPr marL="326555" indent="-326555"/>
            <a:r>
              <a:rPr lang="en-US" sz="2400" dirty="0">
                <a:latin typeface="Times New Roman" pitchFamily="18" charset="0"/>
                <a:cs typeface="Times New Roman" pitchFamily="18" charset="0"/>
              </a:rPr>
              <a:t>Key Board                : Standard Windows Keyboard</a:t>
            </a:r>
            <a:endParaRPr lang="en-GB" sz="2000" dirty="0">
              <a:latin typeface="Times New Roman" pitchFamily="18" charset="0"/>
              <a:cs typeface="Times New Roman" pitchFamily="18" charset="0"/>
            </a:endParaRPr>
          </a:p>
          <a:p>
            <a:pPr marL="457200" lvl="1" indent="0">
              <a:buNone/>
            </a:pPr>
            <a:endParaRPr lang="en-US" dirty="0"/>
          </a:p>
        </p:txBody>
      </p:sp>
      <p:sp>
        <p:nvSpPr>
          <p:cNvPr id="1048696"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97" name="Slide Number Placeholder 4"/>
          <p:cNvSpPr>
            <a:spLocks noGrp="1"/>
          </p:cNvSpPr>
          <p:nvPr>
            <p:ph type="sldNum" sz="quarter" idx="12"/>
          </p:nvPr>
        </p:nvSpPr>
        <p:spPr/>
        <p:txBody>
          <a:bodyPr/>
          <a:lstStyle/>
          <a:p>
            <a:fld id="{B6F15528-21DE-4FAA-801E-634DDDAF4B2B}" type="slidenum">
              <a:rPr lang="en-US" smtClean="0"/>
              <a:t>19</a:t>
            </a:fld>
            <a:endParaRPr lang="en-US" dirty="0"/>
          </a:p>
        </p:txBody>
      </p:sp>
      <p:sp>
        <p:nvSpPr>
          <p:cNvPr id="1048698"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000" b="1" dirty="0">
                <a:latin typeface="Times New Roman" panose="02020603050405020304" pitchFamily="18" charset="0"/>
                <a:cs typeface="Times New Roman" panose="02020603050405020304" pitchFamily="18" charset="0"/>
              </a:rPr>
              <a:t>System Requirement</a:t>
            </a:r>
            <a:endParaRPr lang="en-US" sz="44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1" name="Title 1"/>
          <p:cNvSpPr>
            <a:spLocks noGrp="1"/>
          </p:cNvSpPr>
          <p:nvPr>
            <p:ph type="title"/>
          </p:nvPr>
        </p:nvSpPr>
        <p:spPr>
          <a:xfrm>
            <a:off x="838200" y="365125"/>
            <a:ext cx="10515600" cy="1325563"/>
          </a:xfrm>
        </p:spPr>
        <p:txBody>
          <a:bodyPr/>
          <a:lstStyle/>
          <a:p>
            <a:r>
              <a:rPr lang="en-US" dirty="0"/>
              <a:t>   Outline</a:t>
            </a:r>
          </a:p>
        </p:txBody>
      </p:sp>
      <p:sp>
        <p:nvSpPr>
          <p:cNvPr id="1048602" name="Content Placeholder 2"/>
          <p:cNvSpPr>
            <a:spLocks noGrp="1"/>
          </p:cNvSpPr>
          <p:nvPr>
            <p:ph idx="1"/>
          </p:nvPr>
        </p:nvSpPr>
        <p:spPr>
          <a:xfrm>
            <a:off x="838200" y="1295400"/>
            <a:ext cx="10515600" cy="4881563"/>
          </a:xfrm>
        </p:spPr>
        <p:txBody>
          <a:bodyPr>
            <a:normAutofit fontScale="31667" lnSpcReduction="20000"/>
          </a:bodyPr>
          <a:lstStyle/>
          <a:p>
            <a:pPr marL="0" indent="0">
              <a:buNone/>
            </a:pPr>
            <a:r>
              <a:rPr lang="en-US" dirty="0"/>
              <a:t>  </a:t>
            </a:r>
          </a:p>
          <a:p>
            <a:pPr marL="914400" lvl="1" indent="-457200">
              <a:buFont typeface="+mj-lt"/>
              <a:buAutoNum type="arabicPeriod"/>
            </a:pPr>
            <a:r>
              <a:rPr lang="en-US" sz="4400" b="1" dirty="0">
                <a:latin typeface="Times New Roman" pitchFamily="18" charset="0"/>
                <a:cs typeface="Times New Roman" pitchFamily="18" charset="0"/>
              </a:rPr>
              <a:t>Introduction </a:t>
            </a:r>
          </a:p>
          <a:p>
            <a:pPr marL="914400" lvl="1" indent="-457200">
              <a:buFont typeface="+mj-lt"/>
              <a:buAutoNum type="arabicPeriod"/>
            </a:pPr>
            <a:r>
              <a:rPr lang="en-US" sz="4400" b="1" dirty="0">
                <a:latin typeface="Times New Roman" pitchFamily="18" charset="0"/>
                <a:cs typeface="Times New Roman" pitchFamily="18" charset="0"/>
              </a:rPr>
              <a:t>Motivation</a:t>
            </a:r>
          </a:p>
          <a:p>
            <a:pPr marL="914400" lvl="1" indent="-457200">
              <a:buFont typeface="+mj-lt"/>
              <a:buAutoNum type="arabicPeriod"/>
            </a:pPr>
            <a:r>
              <a:rPr lang="en-US" sz="4400" b="1" dirty="0">
                <a:latin typeface="Times New Roman" pitchFamily="18" charset="0"/>
                <a:cs typeface="Times New Roman" pitchFamily="18" charset="0"/>
              </a:rPr>
              <a:t>Problem Statement</a:t>
            </a:r>
          </a:p>
          <a:p>
            <a:pPr marL="914400" lvl="1" indent="-457200">
              <a:buFont typeface="+mj-lt"/>
              <a:buAutoNum type="arabicPeriod"/>
            </a:pPr>
            <a:r>
              <a:rPr lang="en-US" sz="4400" b="1" dirty="0">
                <a:latin typeface="Times New Roman" pitchFamily="18" charset="0"/>
                <a:cs typeface="Times New Roman" pitchFamily="18" charset="0"/>
              </a:rPr>
              <a:t>Literature Survey </a:t>
            </a:r>
          </a:p>
          <a:p>
            <a:pPr marL="914400" lvl="1" indent="-457200">
              <a:buFont typeface="+mj-lt"/>
              <a:buAutoNum type="arabicPeriod"/>
            </a:pPr>
            <a:r>
              <a:rPr lang="en-US" sz="4400" b="1" dirty="0">
                <a:latin typeface="Times New Roman" pitchFamily="18" charset="0"/>
                <a:cs typeface="Times New Roman" pitchFamily="18" charset="0"/>
              </a:rPr>
              <a:t>Gap Analysis</a:t>
            </a:r>
          </a:p>
          <a:p>
            <a:pPr marL="914400" lvl="1" indent="-457200">
              <a:buFont typeface="+mj-lt"/>
              <a:buAutoNum type="arabicPeriod"/>
            </a:pPr>
            <a:r>
              <a:rPr lang="en-US" sz="4400" b="1" dirty="0">
                <a:latin typeface="Times New Roman" pitchFamily="18" charset="0"/>
                <a:cs typeface="Times New Roman" pitchFamily="18" charset="0"/>
              </a:rPr>
              <a:t>Problem statement </a:t>
            </a:r>
          </a:p>
          <a:p>
            <a:pPr marL="914400" lvl="1" indent="-457200">
              <a:buFont typeface="+mj-lt"/>
              <a:buAutoNum type="arabicPeriod"/>
            </a:pPr>
            <a:r>
              <a:rPr lang="en-US" sz="4400" b="1" dirty="0">
                <a:latin typeface="Times New Roman" pitchFamily="18" charset="0"/>
                <a:cs typeface="Times New Roman" pitchFamily="18" charset="0"/>
              </a:rPr>
              <a:t>Objectives </a:t>
            </a:r>
          </a:p>
          <a:p>
            <a:pPr marL="914400" lvl="1" indent="-457200">
              <a:buFont typeface="+mj-lt"/>
              <a:buAutoNum type="arabicPeriod"/>
            </a:pPr>
            <a:r>
              <a:rPr lang="en-US" sz="4400" b="1" dirty="0">
                <a:latin typeface="Times New Roman" pitchFamily="18" charset="0"/>
                <a:cs typeface="Times New Roman" pitchFamily="18" charset="0"/>
              </a:rPr>
              <a:t>Social Impact </a:t>
            </a:r>
          </a:p>
          <a:p>
            <a:pPr marL="914400" lvl="1" indent="-457200">
              <a:buFont typeface="+mj-lt"/>
              <a:buAutoNum type="arabicPeriod"/>
            </a:pPr>
            <a:r>
              <a:rPr lang="en-US" sz="4400" b="1" dirty="0">
                <a:latin typeface="Times New Roman" pitchFamily="18" charset="0"/>
                <a:cs typeface="Times New Roman" pitchFamily="18" charset="0"/>
              </a:rPr>
              <a:t>Applications</a:t>
            </a:r>
          </a:p>
          <a:p>
            <a:pPr marL="914400" lvl="1" indent="-457200">
              <a:buFont typeface="+mj-lt"/>
              <a:buAutoNum type="arabicPeriod"/>
            </a:pPr>
            <a:r>
              <a:rPr lang="en-US" sz="4400" b="1" dirty="0">
                <a:latin typeface="Times New Roman" pitchFamily="18" charset="0"/>
                <a:cs typeface="Times New Roman" pitchFamily="18" charset="0"/>
              </a:rPr>
              <a:t>Flowchart</a:t>
            </a:r>
          </a:p>
          <a:p>
            <a:pPr marL="914400" lvl="1" indent="-457200">
              <a:buFont typeface="+mj-lt"/>
              <a:buAutoNum type="arabicPeriod"/>
            </a:pPr>
            <a:r>
              <a:rPr lang="en-US" sz="4400" b="1" dirty="0">
                <a:latin typeface="Times New Roman" pitchFamily="18" charset="0"/>
                <a:cs typeface="Times New Roman" pitchFamily="18" charset="0"/>
              </a:rPr>
              <a:t>System Architecture</a:t>
            </a:r>
          </a:p>
          <a:p>
            <a:pPr marL="914400" lvl="1" indent="-457200">
              <a:buFont typeface="+mj-lt"/>
              <a:buAutoNum type="arabicPeriod"/>
            </a:pPr>
            <a:r>
              <a:rPr lang="en-US" sz="4400" b="1" dirty="0">
                <a:latin typeface="Times New Roman" pitchFamily="18" charset="0"/>
                <a:cs typeface="Times New Roman" pitchFamily="18" charset="0"/>
              </a:rPr>
              <a:t>System Diagrams</a:t>
            </a:r>
          </a:p>
          <a:p>
            <a:pPr marL="914400" lvl="1" indent="-457200">
              <a:buFont typeface="+mj-lt"/>
              <a:buAutoNum type="arabicPeriod"/>
            </a:pPr>
            <a:r>
              <a:rPr lang="en-US" sz="4400" b="1" dirty="0">
                <a:latin typeface="Times New Roman" pitchFamily="18" charset="0"/>
                <a:cs typeface="Times New Roman" pitchFamily="18" charset="0"/>
              </a:rPr>
              <a:t>Use case Diagrams</a:t>
            </a:r>
          </a:p>
          <a:p>
            <a:pPr marL="914400" lvl="1" indent="-457200">
              <a:buFont typeface="+mj-lt"/>
              <a:buAutoNum type="arabicPeriod"/>
            </a:pPr>
            <a:r>
              <a:rPr lang="en-US" sz="4400" b="1" dirty="0">
                <a:latin typeface="Times New Roman" pitchFamily="18" charset="0"/>
                <a:cs typeface="Times New Roman" pitchFamily="18" charset="0"/>
              </a:rPr>
              <a:t>Feasibility and Scope</a:t>
            </a:r>
          </a:p>
          <a:p>
            <a:pPr marL="914400" lvl="1" indent="-457200">
              <a:buFont typeface="+mj-lt"/>
              <a:buAutoNum type="arabicPeriod"/>
            </a:pPr>
            <a:r>
              <a:rPr lang="en-US" sz="4400" b="1" dirty="0">
                <a:latin typeface="Times New Roman" pitchFamily="18" charset="0"/>
                <a:cs typeface="Times New Roman" pitchFamily="18" charset="0"/>
              </a:rPr>
              <a:t>System Requirements</a:t>
            </a:r>
          </a:p>
          <a:p>
            <a:pPr marL="914400" lvl="1" indent="-457200">
              <a:buFont typeface="+mj-lt"/>
              <a:buAutoNum type="arabicPeriod"/>
            </a:pPr>
            <a:r>
              <a:rPr lang="en-US" sz="4400" b="1" dirty="0">
                <a:latin typeface="Times New Roman" pitchFamily="18" charset="0"/>
                <a:cs typeface="Times New Roman" pitchFamily="18" charset="0"/>
              </a:rPr>
              <a:t>Project Timeline</a:t>
            </a:r>
          </a:p>
          <a:p>
            <a:pPr marL="914400" lvl="1" indent="-457200">
              <a:buFont typeface="+mj-lt"/>
              <a:buAutoNum type="arabicPeriod"/>
            </a:pPr>
            <a:r>
              <a:rPr lang="en-US" sz="4400" b="1" dirty="0">
                <a:latin typeface="Times New Roman" pitchFamily="18" charset="0"/>
                <a:cs typeface="Times New Roman" pitchFamily="18" charset="0"/>
              </a:rPr>
              <a:t>Technical Risks</a:t>
            </a:r>
          </a:p>
          <a:p>
            <a:pPr marL="914400" lvl="1" indent="-457200">
              <a:buFont typeface="+mj-lt"/>
              <a:buAutoNum type="arabicPeriod"/>
            </a:pPr>
            <a:r>
              <a:rPr lang="en-US" sz="4400" b="1" dirty="0">
                <a:latin typeface="Times New Roman" pitchFamily="18" charset="0"/>
                <a:cs typeface="Times New Roman" pitchFamily="18" charset="0"/>
              </a:rPr>
              <a:t>Any back up plan</a:t>
            </a:r>
          </a:p>
          <a:p>
            <a:pPr marL="914400" lvl="1" indent="-457200">
              <a:buFont typeface="+mj-lt"/>
              <a:buAutoNum type="arabicPeriod"/>
            </a:pPr>
            <a:r>
              <a:rPr lang="en-US" sz="4400" b="1" dirty="0">
                <a:latin typeface="Times New Roman" pitchFamily="18" charset="0"/>
                <a:cs typeface="Times New Roman" pitchFamily="18" charset="0"/>
              </a:rPr>
              <a:t>Proposed Algorithm</a:t>
            </a:r>
          </a:p>
          <a:p>
            <a:pPr marL="914400" lvl="1" indent="-457200">
              <a:buFont typeface="+mj-lt"/>
              <a:buAutoNum type="arabicPeriod"/>
            </a:pPr>
            <a:r>
              <a:rPr lang="en-US" sz="4400" b="1" dirty="0">
                <a:latin typeface="Times New Roman" pitchFamily="18" charset="0"/>
                <a:cs typeface="Times New Roman" pitchFamily="18" charset="0"/>
              </a:rPr>
              <a:t>Advantages &amp; Limitations</a:t>
            </a:r>
          </a:p>
          <a:p>
            <a:pPr marL="914400" lvl="1" indent="-457200">
              <a:buFont typeface="+mj-lt"/>
              <a:buAutoNum type="arabicPeriod"/>
            </a:pPr>
            <a:r>
              <a:rPr lang="en-US" sz="4400" b="1" dirty="0">
                <a:latin typeface="Times New Roman" pitchFamily="18" charset="0"/>
                <a:cs typeface="Times New Roman" pitchFamily="18" charset="0"/>
              </a:rPr>
              <a:t>Conclusion &amp; Future Work </a:t>
            </a:r>
          </a:p>
          <a:p>
            <a:pPr marL="914400" lvl="1" indent="-457200">
              <a:buFont typeface="+mj-lt"/>
              <a:buAutoNum type="arabicPeriod"/>
            </a:pPr>
            <a:r>
              <a:rPr lang="en-US" sz="4400" b="1" dirty="0">
                <a:latin typeface="Times New Roman" pitchFamily="18" charset="0"/>
                <a:cs typeface="Times New Roman" pitchFamily="18" charset="0"/>
              </a:rPr>
              <a:t>References </a:t>
            </a:r>
          </a:p>
          <a:p>
            <a:pPr marL="914400" lvl="1" indent="-457200">
              <a:buFont typeface="+mj-lt"/>
              <a:buAutoNum type="arabicPeriod"/>
            </a:pPr>
            <a:endParaRPr lang="en-US" dirty="0"/>
          </a:p>
          <a:p>
            <a:pPr lvl="1"/>
            <a:endParaRPr lang="en-US" dirty="0"/>
          </a:p>
          <a:p>
            <a:endParaRPr lang="en-US" dirty="0"/>
          </a:p>
        </p:txBody>
      </p:sp>
      <p:sp>
        <p:nvSpPr>
          <p:cNvPr id="1048604" name="Footer Placeholder 5"/>
          <p:cNvSpPr>
            <a:spLocks noGrp="1"/>
          </p:cNvSpPr>
          <p:nvPr>
            <p:ph type="ftr" sz="quarter" idx="11"/>
          </p:nvPr>
        </p:nvSpPr>
        <p:spPr>
          <a:xfrm>
            <a:off x="4038600" y="6356350"/>
            <a:ext cx="4114800" cy="365125"/>
          </a:xfrm>
        </p:spPr>
        <p:txBody>
          <a:bodyPr/>
          <a:lstStyle/>
          <a:p>
            <a:r>
              <a:rPr lang="en-US"/>
              <a:t>Department of Information Tecchnology, NBNSTIC, Ambegaon(Bk), Pune</a:t>
            </a:r>
            <a:endParaRPr lang="en-US" dirty="0"/>
          </a:p>
        </p:txBody>
      </p:sp>
      <p:sp>
        <p:nvSpPr>
          <p:cNvPr id="1048605" name="Slide Number Placeholder 4"/>
          <p:cNvSpPr>
            <a:spLocks noGrp="1"/>
          </p:cNvSpPr>
          <p:nvPr>
            <p:ph type="sldNum" sz="quarter" idx="12"/>
          </p:nvPr>
        </p:nvSpPr>
        <p:spPr>
          <a:xfrm>
            <a:off x="8610600" y="6356350"/>
            <a:ext cx="2743200" cy="365125"/>
          </a:xfrm>
        </p:spPr>
        <p:txBody>
          <a:bodyPr/>
          <a:lstStyle/>
          <a:p>
            <a:fld id="{6ABFD712-9A51-4586-91F9-28577CD1986E}" type="slidenum">
              <a:rPr lang="en-US" smtClean="0"/>
              <a:t>2</a:t>
            </a:fld>
            <a:endParaRPr lang="en-US"/>
          </a:p>
        </p:txBody>
      </p:sp>
      <p:sp>
        <p:nvSpPr>
          <p:cNvPr id="2" name="Content Placeholder 2">
            <a:extLst>
              <a:ext uri="{FF2B5EF4-FFF2-40B4-BE49-F238E27FC236}">
                <a16:creationId xmlns:a16="http://schemas.microsoft.com/office/drawing/2014/main" id="{447E7F84-4067-4EB5-166A-77EA9E41A663}"/>
              </a:ext>
            </a:extLst>
          </p:cNvPr>
          <p:cNvSpPr txBox="1">
            <a:spLocks/>
          </p:cNvSpPr>
          <p:nvPr/>
        </p:nvSpPr>
        <p:spPr>
          <a:xfrm>
            <a:off x="4419600" y="2819400"/>
            <a:ext cx="6934200" cy="33575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4" name="Title 1"/>
          <p:cNvSpPr>
            <a:spLocks noGrp="1"/>
          </p:cNvSpPr>
          <p:nvPr>
            <p:ph type="title"/>
          </p:nvPr>
        </p:nvSpPr>
        <p:spPr/>
        <p:txBody>
          <a:bodyPr>
            <a:normAutofit/>
          </a:bodyPr>
          <a:lstStyle/>
          <a:p>
            <a:br>
              <a:rPr lang="en-IN" dirty="0"/>
            </a:br>
            <a:endParaRPr lang="en-IN" dirty="0"/>
          </a:p>
        </p:txBody>
      </p:sp>
      <p:sp>
        <p:nvSpPr>
          <p:cNvPr id="1048705"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706"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707" name="Slide Number Placeholder 4"/>
          <p:cNvSpPr>
            <a:spLocks noGrp="1"/>
          </p:cNvSpPr>
          <p:nvPr>
            <p:ph type="sldNum" sz="quarter" idx="12"/>
          </p:nvPr>
        </p:nvSpPr>
        <p:spPr/>
        <p:txBody>
          <a:bodyPr/>
          <a:lstStyle/>
          <a:p>
            <a:fld id="{B6F15528-21DE-4FAA-801E-634DDDAF4B2B}" type="slidenum">
              <a:rPr lang="en-US" smtClean="0"/>
              <a:t>20</a:t>
            </a:fld>
            <a:endParaRPr lang="en-US" dirty="0"/>
          </a:p>
        </p:txBody>
      </p:sp>
      <p:sp>
        <p:nvSpPr>
          <p:cNvPr id="1048708"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Technical Risk</a:t>
            </a:r>
          </a:p>
        </p:txBody>
      </p:sp>
      <p:sp>
        <p:nvSpPr>
          <p:cNvPr id="1048709" name="Rectangle 6"/>
          <p:cNvSpPr/>
          <p:nvPr/>
        </p:nvSpPr>
        <p:spPr>
          <a:xfrm>
            <a:off x="609600" y="1443841"/>
            <a:ext cx="10820400" cy="3323987"/>
          </a:xfrm>
          <a:prstGeom prst="rect">
            <a:avLst/>
          </a:prstGeom>
        </p:spPr>
        <p:txBody>
          <a:bodyPr wrap="square">
            <a:spAutoFit/>
          </a:bodyPr>
          <a:lstStyle/>
          <a:p>
            <a:pPr marL="342900" indent="-342900">
              <a:lnSpc>
                <a:spcPct val="150000"/>
              </a:lnSpc>
              <a:buFont typeface="Arial" pitchFamily="34" charset="0"/>
              <a:buChar char="•"/>
            </a:pPr>
            <a:r>
              <a:rPr lang="en-US" sz="2000" dirty="0">
                <a:latin typeface="Times New Roman" pitchFamily="18" charset="0"/>
                <a:cs typeface="Times New Roman" pitchFamily="18" charset="0"/>
              </a:rPr>
              <a:t>Collecting and analyzing data related to Instagram profiles must be done in compliance with privacy laws and ethical guidelines.</a:t>
            </a:r>
          </a:p>
          <a:p>
            <a:pPr marL="342900" indent="-342900">
              <a:lnSpc>
                <a:spcPct val="150000"/>
              </a:lnSpc>
              <a:buFont typeface="Arial" pitchFamily="34" charset="0"/>
              <a:buChar char="•"/>
            </a:pPr>
            <a:r>
              <a:rPr lang="en-US" sz="2000" dirty="0">
                <a:latin typeface="Times New Roman" pitchFamily="18" charset="0"/>
                <a:cs typeface="Times New Roman" pitchFamily="18" charset="0"/>
              </a:rPr>
              <a:t>Machine learning models used to detect fake profiles can exhibit bias, leading to misclassification or discrimination against certain groups. Ensuring fairness and reducing bias is crucial to avoid harming innocent users.</a:t>
            </a:r>
          </a:p>
          <a:p>
            <a:pPr marL="342900" indent="-342900">
              <a:lnSpc>
                <a:spcPct val="150000"/>
              </a:lnSpc>
              <a:buFont typeface="Arial" pitchFamily="34" charset="0"/>
              <a:buChar char="•"/>
            </a:pPr>
            <a:r>
              <a:rPr lang="en-US" sz="2000" dirty="0">
                <a:latin typeface="Times New Roman" pitchFamily="18" charset="0"/>
                <a:cs typeface="Times New Roman" pitchFamily="18" charset="0"/>
              </a:rPr>
              <a:t>Striking the right balance is essential to avoid inconveniencing genuine users and to maintain the effectiveness of the system.</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0" name="Title 1"/>
          <p:cNvSpPr>
            <a:spLocks noGrp="1"/>
          </p:cNvSpPr>
          <p:nvPr>
            <p:ph type="title"/>
          </p:nvPr>
        </p:nvSpPr>
        <p:spPr/>
        <p:txBody>
          <a:bodyPr>
            <a:normAutofit/>
          </a:bodyPr>
          <a:lstStyle/>
          <a:p>
            <a:br>
              <a:rPr lang="en-IN" dirty="0"/>
            </a:br>
            <a:endParaRPr lang="en-IN" dirty="0"/>
          </a:p>
        </p:txBody>
      </p:sp>
      <p:sp>
        <p:nvSpPr>
          <p:cNvPr id="1048711"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712"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713" name="Slide Number Placeholder 4"/>
          <p:cNvSpPr>
            <a:spLocks noGrp="1"/>
          </p:cNvSpPr>
          <p:nvPr>
            <p:ph type="sldNum" sz="quarter" idx="12"/>
          </p:nvPr>
        </p:nvSpPr>
        <p:spPr/>
        <p:txBody>
          <a:bodyPr/>
          <a:lstStyle/>
          <a:p>
            <a:fld id="{B6F15528-21DE-4FAA-801E-634DDDAF4B2B}" type="slidenum">
              <a:rPr lang="en-US" smtClean="0"/>
              <a:t>21</a:t>
            </a:fld>
            <a:endParaRPr lang="en-US" dirty="0"/>
          </a:p>
        </p:txBody>
      </p:sp>
      <p:sp>
        <p:nvSpPr>
          <p:cNvPr id="1048714"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Any back up plan</a:t>
            </a:r>
          </a:p>
        </p:txBody>
      </p:sp>
      <p:sp>
        <p:nvSpPr>
          <p:cNvPr id="2" name="Rectangle 1"/>
          <p:cNvSpPr/>
          <p:nvPr/>
        </p:nvSpPr>
        <p:spPr>
          <a:xfrm>
            <a:off x="762000" y="1524000"/>
            <a:ext cx="10668000" cy="4708981"/>
          </a:xfrm>
          <a:prstGeom prst="rect">
            <a:avLst/>
          </a:prstGeom>
        </p:spPr>
        <p:txBody>
          <a:bodyPr wrap="square">
            <a:spAutoFit/>
          </a:bodyPr>
          <a:lstStyle/>
          <a:p>
            <a:pPr marL="342900" indent="-342900">
              <a:lnSpc>
                <a:spcPct val="150000"/>
              </a:lnSpc>
              <a:buFont typeface="Arial" pitchFamily="34" charset="0"/>
              <a:buChar char="•"/>
            </a:pPr>
            <a:r>
              <a:rPr lang="en-US" sz="2000" dirty="0">
                <a:latin typeface="Times New Roman" pitchFamily="18" charset="0"/>
                <a:cs typeface="Times New Roman" pitchFamily="18" charset="0"/>
              </a:rPr>
              <a:t>If collecting a sufficient amount of labeled data is challenging, consider data augmentation techniques to create synthetic data that can help improve model performance.</a:t>
            </a:r>
          </a:p>
          <a:p>
            <a:pPr marL="342900" indent="-342900">
              <a:lnSpc>
                <a:spcPct val="150000"/>
              </a:lnSpc>
              <a:buFont typeface="Arial" pitchFamily="34" charset="0"/>
              <a:buChar char="•"/>
            </a:pPr>
            <a:r>
              <a:rPr lang="en-US" sz="2000" dirty="0">
                <a:latin typeface="Times New Roman" pitchFamily="18" charset="0"/>
                <a:cs typeface="Times New Roman" pitchFamily="18" charset="0"/>
              </a:rPr>
              <a:t>Implement a mechanism for users to report suspicious profiles. Combine user reports with automated detection for more accurate results.</a:t>
            </a:r>
          </a:p>
          <a:p>
            <a:pPr marL="342900" indent="-342900">
              <a:lnSpc>
                <a:spcPct val="150000"/>
              </a:lnSpc>
              <a:buFont typeface="Arial" pitchFamily="34" charset="0"/>
              <a:buChar char="•"/>
            </a:pPr>
            <a:r>
              <a:rPr lang="en-US" sz="2000" dirty="0">
                <a:latin typeface="Times New Roman" pitchFamily="18" charset="0"/>
                <a:cs typeface="Times New Roman" pitchFamily="18" charset="0"/>
              </a:rPr>
              <a:t>Create ensemble models by combining multiple machine learning algorithms to increase accuracy and robustness.</a:t>
            </a:r>
          </a:p>
          <a:p>
            <a:pPr marL="342900" indent="-342900">
              <a:lnSpc>
                <a:spcPct val="150000"/>
              </a:lnSpc>
              <a:buFont typeface="Arial" pitchFamily="34" charset="0"/>
              <a:buChar char="•"/>
            </a:pPr>
            <a:r>
              <a:rPr lang="en-US" sz="2000" dirty="0">
                <a:latin typeface="Times New Roman" pitchFamily="18" charset="0"/>
                <a:cs typeface="Times New Roman" pitchFamily="18" charset="0"/>
              </a:rPr>
              <a:t>Work closely with legal teams and consider implementing stricter policies for account creation and verification.</a:t>
            </a:r>
          </a:p>
          <a:p>
            <a:pPr marL="342900" indent="-342900">
              <a:lnSpc>
                <a:spcPct val="150000"/>
              </a:lnSpc>
              <a:buFont typeface="Arial" pitchFamily="34" charset="0"/>
              <a:buChar char="•"/>
            </a:pPr>
            <a:r>
              <a:rPr lang="en-US" sz="2000" dirty="0">
                <a:latin typeface="Times New Roman" pitchFamily="18" charset="0"/>
                <a:cs typeface="Times New Roman" pitchFamily="18" charset="0"/>
              </a:rPr>
              <a:t>Ensure that your model respects user privacy and ethical guidelines, especially when handling user data and profile information.</a:t>
            </a:r>
          </a:p>
        </p:txBody>
      </p:sp>
    </p:spTree>
    <p:extLst>
      <p:ext uri="{BB962C8B-B14F-4D97-AF65-F5344CB8AC3E}">
        <p14:creationId xmlns:p14="http://schemas.microsoft.com/office/powerpoint/2010/main" val="38164627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0" name="Title 1"/>
          <p:cNvSpPr>
            <a:spLocks noGrp="1"/>
          </p:cNvSpPr>
          <p:nvPr>
            <p:ph type="title"/>
          </p:nvPr>
        </p:nvSpPr>
        <p:spPr/>
        <p:txBody>
          <a:bodyPr>
            <a:normAutofit/>
          </a:bodyPr>
          <a:lstStyle/>
          <a:p>
            <a:br>
              <a:rPr lang="en-IN" dirty="0"/>
            </a:br>
            <a:endParaRPr lang="en-IN" dirty="0"/>
          </a:p>
        </p:txBody>
      </p:sp>
      <p:sp>
        <p:nvSpPr>
          <p:cNvPr id="1048711"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712"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713" name="Slide Number Placeholder 4"/>
          <p:cNvSpPr>
            <a:spLocks noGrp="1"/>
          </p:cNvSpPr>
          <p:nvPr>
            <p:ph type="sldNum" sz="quarter" idx="12"/>
          </p:nvPr>
        </p:nvSpPr>
        <p:spPr/>
        <p:txBody>
          <a:bodyPr/>
          <a:lstStyle/>
          <a:p>
            <a:fld id="{B6F15528-21DE-4FAA-801E-634DDDAF4B2B}" type="slidenum">
              <a:rPr lang="en-US" smtClean="0"/>
              <a:t>22</a:t>
            </a:fld>
            <a:endParaRPr lang="en-US" dirty="0"/>
          </a:p>
        </p:txBody>
      </p:sp>
      <p:sp>
        <p:nvSpPr>
          <p:cNvPr id="1048714"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Proposed Algorithm</a:t>
            </a:r>
            <a:endParaRPr lang="en-US" sz="4400" b="1" dirty="0">
              <a:latin typeface="Times New Roman" panose="02020603050405020304" pitchFamily="18" charset="0"/>
              <a:cs typeface="Times New Roman" panose="02020603050405020304" pitchFamily="18" charset="0"/>
            </a:endParaRPr>
          </a:p>
        </p:txBody>
      </p:sp>
      <p:sp>
        <p:nvSpPr>
          <p:cNvPr id="2" name="Rectangle 1"/>
          <p:cNvSpPr/>
          <p:nvPr/>
        </p:nvSpPr>
        <p:spPr>
          <a:xfrm>
            <a:off x="762000" y="1524000"/>
            <a:ext cx="10744200" cy="5447645"/>
          </a:xfrm>
          <a:prstGeom prst="rect">
            <a:avLst/>
          </a:prstGeom>
        </p:spPr>
        <p:txBody>
          <a:bodyPr wrap="square">
            <a:spAutoFit/>
          </a:bodyPr>
          <a:lstStyle/>
          <a:p>
            <a:pPr>
              <a:lnSpc>
                <a:spcPct val="150000"/>
              </a:lnSpc>
            </a:pPr>
            <a:r>
              <a:rPr lang="en-US" sz="2000" b="1" dirty="0">
                <a:latin typeface="Times New Roman" pitchFamily="18" charset="0"/>
                <a:cs typeface="Times New Roman" pitchFamily="18" charset="0"/>
              </a:rPr>
              <a:t>Support Vector Machines :</a:t>
            </a:r>
          </a:p>
          <a:p>
            <a:pPr>
              <a:lnSpc>
                <a:spcPct val="150000"/>
              </a:lnSpc>
            </a:pPr>
            <a:r>
              <a:rPr lang="en-US" sz="2000" dirty="0">
                <a:latin typeface="Times New Roman" pitchFamily="18" charset="0"/>
                <a:cs typeface="Times New Roman" pitchFamily="18" charset="0"/>
              </a:rPr>
              <a:t>Support Vector Machines (SVMs) are a popular type of supervised machine learning algorithm used for classification and regression tasks. SVMs can perform both linear and non-linear classification. </a:t>
            </a:r>
          </a:p>
          <a:p>
            <a:pPr>
              <a:lnSpc>
                <a:spcPct val="150000"/>
              </a:lnSpc>
            </a:pPr>
            <a:r>
              <a:rPr lang="en-US" sz="2000" b="1" dirty="0">
                <a:latin typeface="Times New Roman" pitchFamily="18" charset="0"/>
                <a:cs typeface="Times New Roman" pitchFamily="18" charset="0"/>
              </a:rPr>
              <a:t>Support Vector Machine Working Steps:</a:t>
            </a:r>
            <a:endParaRPr lang="en-US" sz="2000" dirty="0">
              <a:latin typeface="Times New Roman" pitchFamily="18" charset="0"/>
              <a:cs typeface="Times New Roman" pitchFamily="18" charset="0"/>
            </a:endParaRPr>
          </a:p>
          <a:p>
            <a:pPr>
              <a:lnSpc>
                <a:spcPct val="150000"/>
              </a:lnSpc>
            </a:pPr>
            <a:r>
              <a:rPr lang="en-US" sz="2000" dirty="0">
                <a:latin typeface="Times New Roman" pitchFamily="18" charset="0"/>
                <a:cs typeface="Times New Roman" pitchFamily="18" charset="0"/>
              </a:rPr>
              <a:t>Step 1: Load the important libraries.</a:t>
            </a:r>
          </a:p>
          <a:p>
            <a:pPr>
              <a:lnSpc>
                <a:spcPct val="150000"/>
              </a:lnSpc>
            </a:pPr>
            <a:r>
              <a:rPr lang="en-US" sz="2000" dirty="0">
                <a:latin typeface="Times New Roman" pitchFamily="18" charset="0"/>
                <a:cs typeface="Times New Roman" pitchFamily="18" charset="0"/>
              </a:rPr>
              <a:t>Step 2: Import dataset and extract the X variables and Y separately. 	</a:t>
            </a:r>
          </a:p>
          <a:p>
            <a:pPr>
              <a:lnSpc>
                <a:spcPct val="150000"/>
              </a:lnSpc>
            </a:pPr>
            <a:r>
              <a:rPr lang="en-US" sz="2000" dirty="0">
                <a:latin typeface="Times New Roman" pitchFamily="18" charset="0"/>
                <a:cs typeface="Times New Roman" pitchFamily="18" charset="0"/>
              </a:rPr>
              <a:t>Step 3: Divide the dataset into train and test.</a:t>
            </a:r>
          </a:p>
          <a:p>
            <a:pPr>
              <a:lnSpc>
                <a:spcPct val="150000"/>
              </a:lnSpc>
            </a:pPr>
            <a:r>
              <a:rPr lang="en-US" sz="2000" dirty="0">
                <a:latin typeface="Times New Roman" pitchFamily="18" charset="0"/>
                <a:cs typeface="Times New Roman" pitchFamily="18" charset="0"/>
              </a:rPr>
              <a:t>Step 4: Initializing the SVM classifier model.</a:t>
            </a:r>
          </a:p>
          <a:p>
            <a:pPr>
              <a:lnSpc>
                <a:spcPct val="150000"/>
              </a:lnSpc>
            </a:pPr>
            <a:r>
              <a:rPr lang="en-US" sz="2000" dirty="0">
                <a:latin typeface="Times New Roman" pitchFamily="18" charset="0"/>
                <a:cs typeface="Times New Roman" pitchFamily="18" charset="0"/>
              </a:rPr>
              <a:t>Step 5: Fitting the SVM classifier model. </a:t>
            </a:r>
          </a:p>
          <a:p>
            <a:pPr>
              <a:lnSpc>
                <a:spcPct val="150000"/>
              </a:lnSpc>
            </a:pPr>
            <a:r>
              <a:rPr lang="en-US" sz="2000" dirty="0">
                <a:latin typeface="Times New Roman" pitchFamily="18" charset="0"/>
                <a:cs typeface="Times New Roman" pitchFamily="18" charset="0"/>
              </a:rPr>
              <a:t>Step 6: Coming up with predictions.</a:t>
            </a:r>
          </a:p>
          <a:p>
            <a:pPr>
              <a:lnSpc>
                <a:spcPct val="150000"/>
              </a:lnSpc>
            </a:pPr>
            <a:r>
              <a:rPr lang="en-US" sz="2000" dirty="0">
                <a:latin typeface="Times New Roman" pitchFamily="18" charset="0"/>
                <a:cs typeface="Times New Roman" pitchFamily="18" charset="0"/>
              </a:rPr>
              <a:t>Step 7:Evaluating model’s performance.</a:t>
            </a:r>
          </a:p>
          <a:p>
            <a:endParaRPr lang="en-US" dirty="0"/>
          </a:p>
        </p:txBody>
      </p:sp>
    </p:spTree>
    <p:extLst>
      <p:ext uri="{BB962C8B-B14F-4D97-AF65-F5344CB8AC3E}">
        <p14:creationId xmlns:p14="http://schemas.microsoft.com/office/powerpoint/2010/main" val="38164627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0" name="Title 1"/>
          <p:cNvSpPr>
            <a:spLocks noGrp="1"/>
          </p:cNvSpPr>
          <p:nvPr>
            <p:ph type="title"/>
          </p:nvPr>
        </p:nvSpPr>
        <p:spPr/>
        <p:txBody>
          <a:bodyPr>
            <a:normAutofit/>
          </a:bodyPr>
          <a:lstStyle/>
          <a:p>
            <a:br>
              <a:rPr lang="en-IN" dirty="0"/>
            </a:br>
            <a:endParaRPr lang="en-IN" dirty="0"/>
          </a:p>
        </p:txBody>
      </p:sp>
      <p:sp>
        <p:nvSpPr>
          <p:cNvPr id="1048711"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712" name="Footer Placeholder 3"/>
          <p:cNvSpPr>
            <a:spLocks noGrp="1"/>
          </p:cNvSpPr>
          <p:nvPr>
            <p:ph type="ftr" sz="quarter" idx="11"/>
          </p:nvPr>
        </p:nvSpPr>
        <p:spPr>
          <a:xfrm>
            <a:off x="4076700" y="6438034"/>
            <a:ext cx="4114800" cy="365125"/>
          </a:xfrm>
        </p:spPr>
        <p:txBody>
          <a:bodyPr/>
          <a:lstStyle/>
          <a:p>
            <a:r>
              <a:rPr lang="en-US"/>
              <a:t>Department of Information Tecchnology, NBNSTIC, Ambegaon(Bk), Pune</a:t>
            </a:r>
            <a:endParaRPr lang="en-US" dirty="0"/>
          </a:p>
        </p:txBody>
      </p:sp>
      <p:sp>
        <p:nvSpPr>
          <p:cNvPr id="1048713" name="Slide Number Placeholder 4"/>
          <p:cNvSpPr>
            <a:spLocks noGrp="1"/>
          </p:cNvSpPr>
          <p:nvPr>
            <p:ph type="sldNum" sz="quarter" idx="12"/>
          </p:nvPr>
        </p:nvSpPr>
        <p:spPr/>
        <p:txBody>
          <a:bodyPr/>
          <a:lstStyle/>
          <a:p>
            <a:fld id="{B6F15528-21DE-4FAA-801E-634DDDAF4B2B}" type="slidenum">
              <a:rPr lang="en-US" smtClean="0"/>
              <a:t>23</a:t>
            </a:fld>
            <a:endParaRPr lang="en-US" dirty="0"/>
          </a:p>
        </p:txBody>
      </p:sp>
      <p:sp>
        <p:nvSpPr>
          <p:cNvPr id="1048714"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Proposed Algorithm</a:t>
            </a:r>
            <a:endParaRPr lang="en-US" sz="4400" b="1" dirty="0">
              <a:latin typeface="Times New Roman" panose="02020603050405020304" pitchFamily="18" charset="0"/>
              <a:cs typeface="Times New Roman" panose="02020603050405020304" pitchFamily="18" charset="0"/>
            </a:endParaRPr>
          </a:p>
        </p:txBody>
      </p:sp>
      <p:sp>
        <p:nvSpPr>
          <p:cNvPr id="2" name="Rectangle 1"/>
          <p:cNvSpPr/>
          <p:nvPr/>
        </p:nvSpPr>
        <p:spPr>
          <a:xfrm>
            <a:off x="762000" y="1524000"/>
            <a:ext cx="10744200" cy="4524315"/>
          </a:xfrm>
          <a:prstGeom prst="rect">
            <a:avLst/>
          </a:prstGeom>
        </p:spPr>
        <p:txBody>
          <a:bodyPr wrap="square">
            <a:spAutoFit/>
          </a:bodyPr>
          <a:lstStyle/>
          <a:p>
            <a:pPr algn="just">
              <a:lnSpc>
                <a:spcPct val="150000"/>
              </a:lnSpc>
            </a:pPr>
            <a:r>
              <a:rPr lang="en-US" sz="2000" b="1" dirty="0">
                <a:latin typeface="Times New Roman" pitchFamily="18" charset="0"/>
                <a:cs typeface="Times New Roman" pitchFamily="18" charset="0"/>
              </a:rPr>
              <a:t>Random Forest:</a:t>
            </a:r>
          </a:p>
          <a:p>
            <a:pPr algn="just">
              <a:lnSpc>
                <a:spcPct val="150000"/>
              </a:lnSpc>
            </a:pPr>
            <a:r>
              <a:rPr lang="en-US" sz="2000" dirty="0">
                <a:latin typeface="Times New Roman" pitchFamily="18" charset="0"/>
                <a:cs typeface="Times New Roman" pitchFamily="18" charset="0"/>
              </a:rPr>
              <a:t>Random Forest is an ensemble learning method that is widely used for both classification and regression tasks in machine learning. Random Forest is an ensemble learning technique that combines the predictions of multiple decision trees to improve the overall predictive accuracy and robustness.</a:t>
            </a:r>
          </a:p>
          <a:p>
            <a:pPr algn="just">
              <a:lnSpc>
                <a:spcPct val="150000"/>
              </a:lnSpc>
            </a:pPr>
            <a:r>
              <a:rPr lang="en-US" sz="2000" b="1" dirty="0">
                <a:latin typeface="Times New Roman" pitchFamily="18" charset="0"/>
                <a:cs typeface="Times New Roman" pitchFamily="18" charset="0"/>
              </a:rPr>
              <a:t>Random Forest Working Steps:</a:t>
            </a:r>
          </a:p>
          <a:p>
            <a:pPr marL="457200" indent="-457200" algn="just">
              <a:lnSpc>
                <a:spcPct val="150000"/>
              </a:lnSpc>
              <a:buFont typeface="+mj-lt"/>
              <a:buAutoNum type="arabicPeriod"/>
            </a:pPr>
            <a:r>
              <a:rPr lang="en-US" sz="2000" dirty="0">
                <a:latin typeface="Times New Roman" pitchFamily="18" charset="0"/>
                <a:cs typeface="Times New Roman" pitchFamily="18" charset="0"/>
              </a:rPr>
              <a:t>Importing and processing the data.</a:t>
            </a:r>
          </a:p>
          <a:p>
            <a:pPr marL="457200" indent="-457200" algn="just">
              <a:lnSpc>
                <a:spcPct val="150000"/>
              </a:lnSpc>
              <a:buFont typeface="+mj-lt"/>
              <a:buAutoNum type="arabicPeriod"/>
            </a:pPr>
            <a:r>
              <a:rPr lang="en-US" sz="2000" dirty="0">
                <a:latin typeface="Times New Roman" pitchFamily="18" charset="0"/>
                <a:cs typeface="Times New Roman" pitchFamily="18" charset="0"/>
              </a:rPr>
              <a:t>Training the random forest classifier.</a:t>
            </a:r>
          </a:p>
          <a:p>
            <a:pPr marL="457200" indent="-457200" algn="just">
              <a:lnSpc>
                <a:spcPct val="150000"/>
              </a:lnSpc>
              <a:buFont typeface="+mj-lt"/>
              <a:buAutoNum type="arabicPeriod"/>
            </a:pPr>
            <a:r>
              <a:rPr lang="en-US" sz="2000" dirty="0">
                <a:latin typeface="Times New Roman" pitchFamily="18" charset="0"/>
                <a:cs typeface="Times New Roman" pitchFamily="18" charset="0"/>
              </a:rPr>
              <a:t>Testing the prediction accuracy.</a:t>
            </a:r>
          </a:p>
          <a:p>
            <a:pPr marL="457200" indent="-457200" algn="just">
              <a:lnSpc>
                <a:spcPct val="150000"/>
              </a:lnSpc>
              <a:buFont typeface="+mj-lt"/>
              <a:buAutoNum type="arabicPeriod"/>
            </a:pPr>
            <a:r>
              <a:rPr lang="en-US" sz="2000" dirty="0">
                <a:latin typeface="Times New Roman" pitchFamily="18" charset="0"/>
                <a:cs typeface="Times New Roman" pitchFamily="18" charset="0"/>
              </a:rPr>
              <a:t>Visualizing the results of the classifier.</a:t>
            </a:r>
          </a:p>
          <a:p>
            <a:endParaRPr lang="en-US" dirty="0"/>
          </a:p>
        </p:txBody>
      </p:sp>
    </p:spTree>
    <p:extLst>
      <p:ext uri="{BB962C8B-B14F-4D97-AF65-F5344CB8AC3E}">
        <p14:creationId xmlns:p14="http://schemas.microsoft.com/office/powerpoint/2010/main" val="18337433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3" name="Title 1"/>
          <p:cNvSpPr>
            <a:spLocks noGrp="1"/>
          </p:cNvSpPr>
          <p:nvPr>
            <p:ph type="title"/>
          </p:nvPr>
        </p:nvSpPr>
        <p:spPr/>
        <p:txBody>
          <a:bodyPr>
            <a:normAutofit/>
          </a:bodyPr>
          <a:lstStyle/>
          <a:p>
            <a:br>
              <a:rPr lang="en-IN" dirty="0"/>
            </a:br>
            <a:endParaRPr lang="en-IN" dirty="0"/>
          </a:p>
        </p:txBody>
      </p:sp>
      <p:sp>
        <p:nvSpPr>
          <p:cNvPr id="1048654"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655"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56" name="Slide Number Placeholder 4"/>
          <p:cNvSpPr>
            <a:spLocks noGrp="1"/>
          </p:cNvSpPr>
          <p:nvPr>
            <p:ph type="sldNum" sz="quarter" idx="12"/>
          </p:nvPr>
        </p:nvSpPr>
        <p:spPr/>
        <p:txBody>
          <a:bodyPr/>
          <a:lstStyle/>
          <a:p>
            <a:fld id="{B6F15528-21DE-4FAA-801E-634DDDAF4B2B}" type="slidenum">
              <a:rPr lang="en-US" smtClean="0"/>
              <a:t>24</a:t>
            </a:fld>
            <a:endParaRPr lang="en-US" dirty="0"/>
          </a:p>
        </p:txBody>
      </p:sp>
      <p:sp>
        <p:nvSpPr>
          <p:cNvPr id="1048657"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SDLC Model</a:t>
            </a:r>
          </a:p>
        </p:txBody>
      </p:sp>
      <p:sp>
        <p:nvSpPr>
          <p:cNvPr id="1048658" name="Rectangle 6"/>
          <p:cNvSpPr/>
          <p:nvPr/>
        </p:nvSpPr>
        <p:spPr>
          <a:xfrm>
            <a:off x="609600" y="1524000"/>
            <a:ext cx="10972800" cy="6072432"/>
          </a:xfrm>
          <a:prstGeom prst="rect">
            <a:avLst/>
          </a:prstGeom>
        </p:spPr>
        <p:txBody>
          <a:bodyPr wrap="square">
            <a:spAutoFit/>
          </a:bodyPr>
          <a:lstStyle/>
          <a:p>
            <a:r>
              <a:rPr lang="en-US" sz="2000" b="1" dirty="0">
                <a:latin typeface="Times New Roman" panose="02020603050405020304" pitchFamily="18" charset="0"/>
                <a:cs typeface="Times New Roman" panose="02020603050405020304" pitchFamily="18" charset="0"/>
              </a:rPr>
              <a:t>Planning Phase</a:t>
            </a:r>
            <a:r>
              <a:rPr lang="en-US" sz="2000" dirty="0"/>
              <a:t>:</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Define the project scope, objectives, and requirements.</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Determine the types of fake profiles to be identified</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Gather relevant data sources for training the machine learning model.</a:t>
            </a:r>
          </a:p>
          <a:p>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Design Phase</a:t>
            </a:r>
            <a:r>
              <a:rPr lang="en-US" sz="2000" dirty="0">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Design the architecture of the machine learning model, including data preprocessing, feature extraction, model training, and evaluation components.</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Define a data pipeline to handle data ingestion, cleaning, and transformation.</a:t>
            </a:r>
          </a:p>
          <a:p>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Implementation Phase</a:t>
            </a:r>
            <a:r>
              <a:rPr lang="en-US" sz="2000"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Develop the machine learning model based on the defined architecture and algorithms.</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Implement data preprocessing steps to handle missing values, outliers, and feature scaling.</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algn="just">
              <a:lnSpc>
                <a:spcPct val="107000"/>
              </a:lnSpc>
              <a:spcAft>
                <a:spcPts val="800"/>
              </a:spcAft>
              <a:tabLst>
                <a:tab pos="457200" algn="l"/>
              </a:tabLst>
            </a:pP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spcAft>
                <a:spcPts val="800"/>
              </a:spcAft>
              <a:tabLst>
                <a:tab pos="457200" algn="l"/>
              </a:tabLst>
            </a:pPr>
            <a:r>
              <a:rPr lang="en-US" sz="1800" dirty="0">
                <a:effectLst/>
                <a:latin typeface="Calibri" panose="020F0502020204030204" pitchFamily="34" charset="0"/>
                <a:ea typeface="Calibri" panose="020F0502020204030204" pitchFamily="34" charset="0"/>
                <a:cs typeface="Mangal" panose="02040503050203030202" pitchFamily="18" charset="0"/>
              </a:rPr>
              <a:t>    </a:t>
            </a:r>
            <a:endParaRPr lang="en-IN" sz="2000" dirty="0">
              <a:effectLst/>
              <a:latin typeface="Times New Roman" pitchFamily="18" charset="0"/>
              <a:ea typeface="Calibri" panose="020F0502020204030204" pitchFamily="34" charset="0"/>
              <a:cs typeface="Times New Roman" pitchFamily="18" charset="0"/>
            </a:endParaRPr>
          </a:p>
          <a:p>
            <a:pPr marL="342900" lvl="0" indent="-342900" algn="just">
              <a:lnSpc>
                <a:spcPct val="150000"/>
              </a:lnSpc>
              <a:spcAft>
                <a:spcPts val="800"/>
              </a:spcAft>
              <a:tabLst>
                <a:tab pos="457200" algn="l"/>
              </a:tabLst>
            </a:pPr>
            <a:r>
              <a:rPr lang="en-US" sz="2000" dirty="0">
                <a:effectLst/>
                <a:latin typeface="Times New Roman" pitchFamily="18" charset="0"/>
                <a:ea typeface="Calibri" panose="020F0502020204030204" pitchFamily="34" charset="0"/>
                <a:cs typeface="Times New Roman" pitchFamily="18" charset="0"/>
              </a:rPr>
              <a:t>      </a:t>
            </a:r>
            <a:endParaRPr lang="en-IN" sz="2000" dirty="0">
              <a:effectLst/>
              <a:latin typeface="Times New Roman" pitchFamily="18" charset="0"/>
              <a:ea typeface="Calibri" panose="020F0502020204030204" pitchFamily="34" charset="0"/>
              <a:cs typeface="Times New Roman" pitchFamily="18" charset="0"/>
            </a:endParaRPr>
          </a:p>
        </p:txBody>
      </p:sp>
    </p:spTree>
    <p:extLst>
      <p:ext uri="{BB962C8B-B14F-4D97-AF65-F5344CB8AC3E}">
        <p14:creationId xmlns:p14="http://schemas.microsoft.com/office/powerpoint/2010/main" val="41247417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3" name="Title 1"/>
          <p:cNvSpPr>
            <a:spLocks noGrp="1"/>
          </p:cNvSpPr>
          <p:nvPr>
            <p:ph type="title"/>
          </p:nvPr>
        </p:nvSpPr>
        <p:spPr/>
        <p:txBody>
          <a:bodyPr>
            <a:normAutofit/>
          </a:bodyPr>
          <a:lstStyle/>
          <a:p>
            <a:br>
              <a:rPr lang="en-IN" dirty="0"/>
            </a:br>
            <a:endParaRPr lang="en-IN" dirty="0"/>
          </a:p>
        </p:txBody>
      </p:sp>
      <p:sp>
        <p:nvSpPr>
          <p:cNvPr id="1048654"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655"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56" name="Slide Number Placeholder 4"/>
          <p:cNvSpPr>
            <a:spLocks noGrp="1"/>
          </p:cNvSpPr>
          <p:nvPr>
            <p:ph type="sldNum" sz="quarter" idx="12"/>
          </p:nvPr>
        </p:nvSpPr>
        <p:spPr/>
        <p:txBody>
          <a:bodyPr/>
          <a:lstStyle/>
          <a:p>
            <a:fld id="{B6F15528-21DE-4FAA-801E-634DDDAF4B2B}" type="slidenum">
              <a:rPr lang="en-US" smtClean="0"/>
              <a:t>25</a:t>
            </a:fld>
            <a:endParaRPr lang="en-US" dirty="0"/>
          </a:p>
        </p:txBody>
      </p:sp>
      <p:sp>
        <p:nvSpPr>
          <p:cNvPr id="1048657"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 Deployment Diagram</a:t>
            </a:r>
          </a:p>
        </p:txBody>
      </p:sp>
      <p:pic>
        <p:nvPicPr>
          <p:cNvPr id="4" name="Picture 3">
            <a:extLst>
              <a:ext uri="{FF2B5EF4-FFF2-40B4-BE49-F238E27FC236}">
                <a16:creationId xmlns:a16="http://schemas.microsoft.com/office/drawing/2014/main" id="{BCC4B7A8-E227-43E7-BF4F-AC05A93CD4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1932747"/>
            <a:ext cx="8582025" cy="3890963"/>
          </a:xfrm>
          <a:prstGeom prst="rect">
            <a:avLst/>
          </a:prstGeom>
        </p:spPr>
      </p:pic>
    </p:spTree>
    <p:extLst>
      <p:ext uri="{BB962C8B-B14F-4D97-AF65-F5344CB8AC3E}">
        <p14:creationId xmlns:p14="http://schemas.microsoft.com/office/powerpoint/2010/main" val="23092186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a:t>Department of Information Tecchnology, NBNSTIC, Ambegaon(Bk), Pune</a:t>
            </a:r>
            <a:endParaRPr lang="en-US" dirty="0"/>
          </a:p>
        </p:txBody>
      </p:sp>
      <p:sp>
        <p:nvSpPr>
          <p:cNvPr id="6" name="Slide Number Placeholder 5"/>
          <p:cNvSpPr>
            <a:spLocks noGrp="1"/>
          </p:cNvSpPr>
          <p:nvPr>
            <p:ph type="sldNum" sz="quarter" idx="12"/>
          </p:nvPr>
        </p:nvSpPr>
        <p:spPr/>
        <p:txBody>
          <a:bodyPr/>
          <a:lstStyle/>
          <a:p>
            <a:fld id="{6ABFD712-9A51-4586-91F9-28577CD1986E}" type="slidenum">
              <a:rPr lang="en-US" smtClean="0"/>
              <a:t>26</a:t>
            </a:fld>
            <a:endParaRPr lang="en-US"/>
          </a:p>
        </p:txBody>
      </p:sp>
      <p:sp>
        <p:nvSpPr>
          <p:cNvPr id="7" name="Title 1"/>
          <p:cNvSpPr txBox="1">
            <a:spLocks noGrp="1"/>
          </p:cNvSpPr>
          <p:nvPr>
            <p:ph type="title"/>
          </p:nvPr>
        </p:nvSpPr>
        <p:spPr>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Screenshots of Project </a:t>
            </a:r>
            <a:endParaRPr lang="en-US" sz="4400" b="1" dirty="0">
              <a:latin typeface="Times New Roman" panose="02020603050405020304" pitchFamily="18" charset="0"/>
              <a:cs typeface="Times New Roman" panose="02020603050405020304" pitchFamily="18" charset="0"/>
            </a:endParaRPr>
          </a:p>
        </p:txBody>
      </p:sp>
      <p:pic>
        <p:nvPicPr>
          <p:cNvPr id="16" name="Picture 15"/>
          <p:cNvPicPr>
            <a:picLocks noChangeAspect="1"/>
          </p:cNvPicPr>
          <p:nvPr/>
        </p:nvPicPr>
        <p:blipFill rotWithShape="1">
          <a:blip r:embed="rId2">
            <a:extLst>
              <a:ext uri="{28A0092B-C50C-407E-A947-70E740481C1C}">
                <a14:useLocalDpi xmlns:a14="http://schemas.microsoft.com/office/drawing/2010/main" val="0"/>
              </a:ext>
            </a:extLst>
          </a:blip>
          <a:srcRect l="-355" t="-9090" r="355" b="6088"/>
          <a:stretch/>
        </p:blipFill>
        <p:spPr>
          <a:xfrm>
            <a:off x="1752600" y="1371600"/>
            <a:ext cx="8534400" cy="4800600"/>
          </a:xfrm>
          <a:prstGeom prst="rect">
            <a:avLst/>
          </a:prstGeom>
        </p:spPr>
      </p:pic>
    </p:spTree>
    <p:extLst>
      <p:ext uri="{BB962C8B-B14F-4D97-AF65-F5344CB8AC3E}">
        <p14:creationId xmlns:p14="http://schemas.microsoft.com/office/powerpoint/2010/main" val="10141476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Information Tecchnology, NBNSTIC, Ambegaon(Bk), Pune</a:t>
            </a:r>
            <a:endParaRPr lang="en-US" dirty="0"/>
          </a:p>
        </p:txBody>
      </p:sp>
      <p:sp>
        <p:nvSpPr>
          <p:cNvPr id="4" name="Slide Number Placeholder 3"/>
          <p:cNvSpPr>
            <a:spLocks noGrp="1"/>
          </p:cNvSpPr>
          <p:nvPr>
            <p:ph type="sldNum" sz="quarter" idx="12"/>
          </p:nvPr>
        </p:nvSpPr>
        <p:spPr/>
        <p:txBody>
          <a:bodyPr/>
          <a:lstStyle/>
          <a:p>
            <a:fld id="{6ABFD712-9A51-4586-91F9-28577CD1986E}" type="slidenum">
              <a:rPr lang="en-US" smtClean="0"/>
              <a:t>27</a:t>
            </a:fld>
            <a:endParaRPr lang="en-US"/>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5677"/>
          <a:stretch/>
        </p:blipFill>
        <p:spPr>
          <a:xfrm>
            <a:off x="686570" y="152400"/>
            <a:ext cx="10818860" cy="6085609"/>
          </a:xfrm>
          <a:prstGeom prst="rect">
            <a:avLst/>
          </a:prstGeom>
        </p:spPr>
      </p:pic>
    </p:spTree>
    <p:extLst>
      <p:ext uri="{BB962C8B-B14F-4D97-AF65-F5344CB8AC3E}">
        <p14:creationId xmlns:p14="http://schemas.microsoft.com/office/powerpoint/2010/main" val="34125740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Information Tecchnology, NBNSTIC, Ambegaon(Bk), Pune</a:t>
            </a:r>
            <a:endParaRPr lang="en-US" dirty="0"/>
          </a:p>
        </p:txBody>
      </p:sp>
      <p:sp>
        <p:nvSpPr>
          <p:cNvPr id="4" name="Slide Number Placeholder 3"/>
          <p:cNvSpPr>
            <a:spLocks noGrp="1"/>
          </p:cNvSpPr>
          <p:nvPr>
            <p:ph type="sldNum" sz="quarter" idx="12"/>
          </p:nvPr>
        </p:nvSpPr>
        <p:spPr/>
        <p:txBody>
          <a:bodyPr/>
          <a:lstStyle/>
          <a:p>
            <a:fld id="{6ABFD712-9A51-4586-91F9-28577CD1986E}" type="slidenum">
              <a:rPr lang="en-US" smtClean="0"/>
              <a:t>28</a:t>
            </a:fld>
            <a:endParaRPr lang="en-US"/>
          </a:p>
        </p:txBody>
      </p:sp>
      <p:pic>
        <p:nvPicPr>
          <p:cNvPr id="6" name="Content Placeholder 14"/>
          <p:cNvPicPr>
            <a:picLocks noChangeAspect="1"/>
          </p:cNvPicPr>
          <p:nvPr/>
        </p:nvPicPr>
        <p:blipFill rotWithShape="1">
          <a:blip r:embed="rId2" cstate="print">
            <a:extLst>
              <a:ext uri="{28A0092B-C50C-407E-A947-70E740481C1C}">
                <a14:useLocalDpi xmlns:a14="http://schemas.microsoft.com/office/drawing/2010/main" val="0"/>
              </a:ext>
            </a:extLst>
          </a:blip>
          <a:srcRect b="6553"/>
          <a:stretch/>
        </p:blipFill>
        <p:spPr>
          <a:xfrm>
            <a:off x="381000" y="228600"/>
            <a:ext cx="11155266" cy="6019800"/>
          </a:xfrm>
          <a:prstGeom prst="rect">
            <a:avLst/>
          </a:prstGeom>
        </p:spPr>
      </p:pic>
    </p:spTree>
    <p:extLst>
      <p:ext uri="{BB962C8B-B14F-4D97-AF65-F5344CB8AC3E}">
        <p14:creationId xmlns:p14="http://schemas.microsoft.com/office/powerpoint/2010/main" val="4662856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Information Tecchnology, NBNSTIC, Ambegaon(Bk), Pune</a:t>
            </a:r>
            <a:endParaRPr lang="en-US" dirty="0"/>
          </a:p>
        </p:txBody>
      </p:sp>
      <p:sp>
        <p:nvSpPr>
          <p:cNvPr id="4" name="Slide Number Placeholder 3"/>
          <p:cNvSpPr>
            <a:spLocks noGrp="1"/>
          </p:cNvSpPr>
          <p:nvPr>
            <p:ph type="sldNum" sz="quarter" idx="12"/>
          </p:nvPr>
        </p:nvSpPr>
        <p:spPr/>
        <p:txBody>
          <a:bodyPr/>
          <a:lstStyle/>
          <a:p>
            <a:fld id="{6ABFD712-9A51-4586-91F9-28577CD1986E}" type="slidenum">
              <a:rPr lang="en-US" smtClean="0"/>
              <a:t>29</a:t>
            </a:fld>
            <a:endParaRPr lang="en-US"/>
          </a:p>
        </p:txBody>
      </p:sp>
      <p:pic>
        <p:nvPicPr>
          <p:cNvPr id="7" name="Picture 6">
            <a:extLst>
              <a:ext uri="{FF2B5EF4-FFF2-40B4-BE49-F238E27FC236}">
                <a16:creationId xmlns:a16="http://schemas.microsoft.com/office/drawing/2014/main" id="{DD1850F4-8C2C-49F4-8F6D-6CE9925C16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609600"/>
            <a:ext cx="7543800" cy="5638800"/>
          </a:xfrm>
          <a:prstGeom prst="rect">
            <a:avLst/>
          </a:prstGeom>
        </p:spPr>
      </p:pic>
    </p:spTree>
    <p:extLst>
      <p:ext uri="{BB962C8B-B14F-4D97-AF65-F5344CB8AC3E}">
        <p14:creationId xmlns:p14="http://schemas.microsoft.com/office/powerpoint/2010/main" val="3226059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6" name="Title 1"/>
          <p:cNvSpPr>
            <a:spLocks noGrp="1"/>
          </p:cNvSpPr>
          <p:nvPr>
            <p:ph type="title"/>
          </p:nvPr>
        </p:nvSpPr>
        <p:spPr/>
        <p:txBody>
          <a:bodyPr>
            <a:normAutofit/>
          </a:bodyPr>
          <a:lstStyle/>
          <a:p>
            <a:br>
              <a:rPr lang="en-IN" dirty="0"/>
            </a:br>
            <a:endParaRPr lang="en-IN" dirty="0"/>
          </a:p>
        </p:txBody>
      </p:sp>
      <p:sp>
        <p:nvSpPr>
          <p:cNvPr id="1048607"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608"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09" name="Slide Number Placeholder 4"/>
          <p:cNvSpPr>
            <a:spLocks noGrp="1"/>
          </p:cNvSpPr>
          <p:nvPr>
            <p:ph type="sldNum" sz="quarter" idx="12"/>
          </p:nvPr>
        </p:nvSpPr>
        <p:spPr/>
        <p:txBody>
          <a:bodyPr/>
          <a:lstStyle/>
          <a:p>
            <a:fld id="{B6F15528-21DE-4FAA-801E-634DDDAF4B2B}" type="slidenum">
              <a:rPr lang="en-US" smtClean="0"/>
              <a:t>3</a:t>
            </a:fld>
            <a:endParaRPr lang="en-US" dirty="0"/>
          </a:p>
        </p:txBody>
      </p:sp>
      <p:sp>
        <p:nvSpPr>
          <p:cNvPr id="1048610"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Introduction</a:t>
            </a:r>
          </a:p>
        </p:txBody>
      </p:sp>
      <p:sp>
        <p:nvSpPr>
          <p:cNvPr id="1048611" name="Rectangle 7"/>
          <p:cNvSpPr/>
          <p:nvPr/>
        </p:nvSpPr>
        <p:spPr>
          <a:xfrm>
            <a:off x="846667" y="1509983"/>
            <a:ext cx="10329333" cy="4154984"/>
          </a:xfrm>
          <a:prstGeom prst="rect">
            <a:avLst/>
          </a:prstGeom>
        </p:spPr>
        <p:txBody>
          <a:bodyPr wrap="square">
            <a:spAutoFit/>
          </a:bodyPr>
          <a:lstStyle/>
          <a:p>
            <a:pPr>
              <a:lnSpc>
                <a:spcPct val="150000"/>
              </a:lnSpc>
            </a:pPr>
            <a:r>
              <a:rPr lang="en-US" sz="2200" dirty="0">
                <a:latin typeface="Times New Roman" pitchFamily="18" charset="0"/>
                <a:cs typeface="Times New Roman" pitchFamily="18" charset="0"/>
              </a:rPr>
              <a:t>With the increase in Internet usage, Instagram is now considered a very important platform for advertising marketing and social interaction. In recent years though Internet is a boon, online social networks are susceptible to threats by cyber criminals and spammers. Moreover, the popularity of social media users is determined by followers and hence users resort to different wrong means to promote increased profile followers. Researchers has offered a lot of feasible solutions for social media applications. In this paper, the automatic detection of fake profiles has been proposed to identify fake Instagram profiles so that the social life of Instagram users is secure.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Information Tecchnology, NBNSTIC, Ambegaon(Bk), Pune</a:t>
            </a:r>
            <a:endParaRPr lang="en-US" dirty="0"/>
          </a:p>
        </p:txBody>
      </p:sp>
      <p:sp>
        <p:nvSpPr>
          <p:cNvPr id="4" name="Slide Number Placeholder 3"/>
          <p:cNvSpPr>
            <a:spLocks noGrp="1"/>
          </p:cNvSpPr>
          <p:nvPr>
            <p:ph type="sldNum" sz="quarter" idx="12"/>
          </p:nvPr>
        </p:nvSpPr>
        <p:spPr/>
        <p:txBody>
          <a:bodyPr/>
          <a:lstStyle/>
          <a:p>
            <a:fld id="{6ABFD712-9A51-4586-91F9-28577CD1986E}" type="slidenum">
              <a:rPr lang="en-US" smtClean="0"/>
              <a:t>30</a:t>
            </a:fld>
            <a:endParaRPr lang="en-US"/>
          </a:p>
        </p:txBody>
      </p:sp>
      <p:pic>
        <p:nvPicPr>
          <p:cNvPr id="6" name="Picture 5">
            <a:extLst>
              <a:ext uri="{FF2B5EF4-FFF2-40B4-BE49-F238E27FC236}">
                <a16:creationId xmlns:a16="http://schemas.microsoft.com/office/drawing/2014/main" id="{1B1D9A6D-0CCD-41E8-8753-FF7E9A6E43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609600"/>
            <a:ext cx="8000999" cy="5486400"/>
          </a:xfrm>
          <a:prstGeom prst="rect">
            <a:avLst/>
          </a:prstGeom>
        </p:spPr>
      </p:pic>
    </p:spTree>
    <p:extLst>
      <p:ext uri="{BB962C8B-B14F-4D97-AF65-F5344CB8AC3E}">
        <p14:creationId xmlns:p14="http://schemas.microsoft.com/office/powerpoint/2010/main" val="14480275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Information Tecchnology, NBNSTIC, Ambegaon(Bk), Pune</a:t>
            </a:r>
            <a:endParaRPr lang="en-US" dirty="0"/>
          </a:p>
        </p:txBody>
      </p:sp>
      <p:sp>
        <p:nvSpPr>
          <p:cNvPr id="4" name="Slide Number Placeholder 3"/>
          <p:cNvSpPr>
            <a:spLocks noGrp="1"/>
          </p:cNvSpPr>
          <p:nvPr>
            <p:ph type="sldNum" sz="quarter" idx="12"/>
          </p:nvPr>
        </p:nvSpPr>
        <p:spPr/>
        <p:txBody>
          <a:bodyPr/>
          <a:lstStyle/>
          <a:p>
            <a:fld id="{6ABFD712-9A51-4586-91F9-28577CD1986E}" type="slidenum">
              <a:rPr lang="en-US" smtClean="0"/>
              <a:t>31</a:t>
            </a:fld>
            <a:endParaRPr lang="en-US"/>
          </a:p>
        </p:txBody>
      </p:sp>
      <p:pic>
        <p:nvPicPr>
          <p:cNvPr id="7" name="Picture 6">
            <a:extLst>
              <a:ext uri="{FF2B5EF4-FFF2-40B4-BE49-F238E27FC236}">
                <a16:creationId xmlns:a16="http://schemas.microsoft.com/office/drawing/2014/main" id="{4539FCC5-EFF3-40F0-BF98-A18279428C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400" y="914400"/>
            <a:ext cx="8229600" cy="5029200"/>
          </a:xfrm>
          <a:prstGeom prst="rect">
            <a:avLst/>
          </a:prstGeom>
        </p:spPr>
      </p:pic>
    </p:spTree>
    <p:extLst>
      <p:ext uri="{BB962C8B-B14F-4D97-AF65-F5344CB8AC3E}">
        <p14:creationId xmlns:p14="http://schemas.microsoft.com/office/powerpoint/2010/main" val="32970418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Information Tecchnology, NBNSTIC, Ambegaon(Bk), Pune</a:t>
            </a:r>
            <a:endParaRPr lang="en-US" dirty="0"/>
          </a:p>
        </p:txBody>
      </p:sp>
      <p:sp>
        <p:nvSpPr>
          <p:cNvPr id="4" name="Slide Number Placeholder 3"/>
          <p:cNvSpPr>
            <a:spLocks noGrp="1"/>
          </p:cNvSpPr>
          <p:nvPr>
            <p:ph type="sldNum" sz="quarter" idx="12"/>
          </p:nvPr>
        </p:nvSpPr>
        <p:spPr/>
        <p:txBody>
          <a:bodyPr/>
          <a:lstStyle/>
          <a:p>
            <a:fld id="{6ABFD712-9A51-4586-91F9-28577CD1986E}" type="slidenum">
              <a:rPr lang="en-US" smtClean="0"/>
              <a:t>32</a:t>
            </a:fld>
            <a:endParaRPr lang="en-US"/>
          </a:p>
        </p:txBody>
      </p:sp>
      <p:pic>
        <p:nvPicPr>
          <p:cNvPr id="7" name="Picture 6">
            <a:extLst>
              <a:ext uri="{FF2B5EF4-FFF2-40B4-BE49-F238E27FC236}">
                <a16:creationId xmlns:a16="http://schemas.microsoft.com/office/drawing/2014/main" id="{5227F626-8846-4E6E-9F1B-D82437919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0700" y="990600"/>
            <a:ext cx="8610600" cy="4876800"/>
          </a:xfrm>
          <a:prstGeom prst="rect">
            <a:avLst/>
          </a:prstGeom>
        </p:spPr>
      </p:pic>
    </p:spTree>
    <p:extLst>
      <p:ext uri="{BB962C8B-B14F-4D97-AF65-F5344CB8AC3E}">
        <p14:creationId xmlns:p14="http://schemas.microsoft.com/office/powerpoint/2010/main" val="3671562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0" name="Title 1"/>
          <p:cNvSpPr>
            <a:spLocks noGrp="1"/>
          </p:cNvSpPr>
          <p:nvPr>
            <p:ph type="title"/>
          </p:nvPr>
        </p:nvSpPr>
        <p:spPr/>
        <p:txBody>
          <a:bodyPr>
            <a:normAutofit/>
          </a:bodyPr>
          <a:lstStyle/>
          <a:p>
            <a:br>
              <a:rPr lang="en-IN" dirty="0"/>
            </a:br>
            <a:endParaRPr lang="en-IN" dirty="0"/>
          </a:p>
        </p:txBody>
      </p:sp>
      <p:sp>
        <p:nvSpPr>
          <p:cNvPr id="1048711"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712"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713" name="Slide Number Placeholder 4"/>
          <p:cNvSpPr>
            <a:spLocks noGrp="1"/>
          </p:cNvSpPr>
          <p:nvPr>
            <p:ph type="sldNum" sz="quarter" idx="12"/>
          </p:nvPr>
        </p:nvSpPr>
        <p:spPr/>
        <p:txBody>
          <a:bodyPr/>
          <a:lstStyle/>
          <a:p>
            <a:fld id="{B6F15528-21DE-4FAA-801E-634DDDAF4B2B}" type="slidenum">
              <a:rPr lang="en-US" smtClean="0"/>
              <a:t>33</a:t>
            </a:fld>
            <a:endParaRPr lang="en-US" dirty="0"/>
          </a:p>
        </p:txBody>
      </p:sp>
      <p:sp>
        <p:nvSpPr>
          <p:cNvPr id="1048714"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Advantages</a:t>
            </a:r>
            <a:endParaRPr lang="en-US" sz="4400" b="1" dirty="0">
              <a:latin typeface="Times New Roman" panose="02020603050405020304" pitchFamily="18" charset="0"/>
              <a:cs typeface="Times New Roman" panose="02020603050405020304" pitchFamily="18" charset="0"/>
            </a:endParaRPr>
          </a:p>
        </p:txBody>
      </p:sp>
      <p:sp>
        <p:nvSpPr>
          <p:cNvPr id="2" name="Rectangle 1"/>
          <p:cNvSpPr/>
          <p:nvPr/>
        </p:nvSpPr>
        <p:spPr>
          <a:xfrm>
            <a:off x="762000" y="1676401"/>
            <a:ext cx="10744200" cy="3785652"/>
          </a:xfrm>
          <a:prstGeom prst="rect">
            <a:avLst/>
          </a:prstGeom>
        </p:spPr>
        <p:txBody>
          <a:bodyPr wrap="square">
            <a:spAutoFit/>
          </a:bodyPr>
          <a:lstStyle/>
          <a:p>
            <a:pPr marL="342900" indent="-342900">
              <a:lnSpc>
                <a:spcPct val="150000"/>
              </a:lnSpc>
              <a:buFont typeface="Arial" pitchFamily="34" charset="0"/>
              <a:buChar char="•"/>
            </a:pPr>
            <a:r>
              <a:rPr lang="en-US" sz="2000" dirty="0">
                <a:latin typeface="Times New Roman" pitchFamily="18" charset="0"/>
                <a:cs typeface="Times New Roman" pitchFamily="18" charset="0"/>
              </a:rPr>
              <a:t>Users can have a more positive and trustworthy experience on Instagram when fake profiles are identified and removed. </a:t>
            </a:r>
          </a:p>
          <a:p>
            <a:pPr marL="342900" indent="-342900">
              <a:lnSpc>
                <a:spcPct val="150000"/>
              </a:lnSpc>
              <a:buFont typeface="Arial" pitchFamily="34" charset="0"/>
              <a:buChar char="•"/>
            </a:pPr>
            <a:r>
              <a:rPr lang="en-US" sz="2000" dirty="0">
                <a:latin typeface="Times New Roman" pitchFamily="18" charset="0"/>
                <a:cs typeface="Times New Roman" pitchFamily="18" charset="0"/>
              </a:rPr>
              <a:t>Fake profiles can be used for various malicious purposes, including harassment, spamming, and spreading misinformation. </a:t>
            </a:r>
          </a:p>
          <a:p>
            <a:pPr marL="342900" indent="-342900">
              <a:lnSpc>
                <a:spcPct val="150000"/>
              </a:lnSpc>
              <a:buFont typeface="Arial" pitchFamily="34" charset="0"/>
              <a:buChar char="•"/>
            </a:pPr>
            <a:r>
              <a:rPr lang="en-US" sz="2000" dirty="0">
                <a:latin typeface="Times New Roman" pitchFamily="18" charset="0"/>
                <a:cs typeface="Times New Roman" pitchFamily="18" charset="0"/>
              </a:rPr>
              <a:t>Identifying and removing such profiles, Instagram can contribute to reducing the spread of misinformation on the platform.</a:t>
            </a:r>
          </a:p>
          <a:p>
            <a:pPr marL="342900" indent="-342900">
              <a:lnSpc>
                <a:spcPct val="150000"/>
              </a:lnSpc>
              <a:buFont typeface="Arial" pitchFamily="34" charset="0"/>
              <a:buChar char="•"/>
            </a:pPr>
            <a:r>
              <a:rPr lang="en-US" sz="2000" dirty="0">
                <a:latin typeface="Times New Roman" pitchFamily="18" charset="0"/>
                <a:cs typeface="Times New Roman" pitchFamily="18" charset="0"/>
              </a:rPr>
              <a:t>Fake profiles can be used to impersonate legitimate users or organizations for phishing scams.</a:t>
            </a:r>
          </a:p>
          <a:p>
            <a:pPr marL="342900" indent="-342900">
              <a:lnSpc>
                <a:spcPct val="150000"/>
              </a:lnSpc>
              <a:buFont typeface="Arial" pitchFamily="34" charset="0"/>
              <a:buChar char="•"/>
            </a:pPr>
            <a:r>
              <a:rPr lang="en-US" sz="2000" dirty="0">
                <a:latin typeface="Times New Roman" pitchFamily="18" charset="0"/>
                <a:cs typeface="Times New Roman" pitchFamily="18" charset="0"/>
              </a:rPr>
              <a:t>Social media algorithms often prioritize content and profiles based on user engagement. </a:t>
            </a:r>
          </a:p>
        </p:txBody>
      </p:sp>
    </p:spTree>
    <p:extLst>
      <p:ext uri="{BB962C8B-B14F-4D97-AF65-F5344CB8AC3E}">
        <p14:creationId xmlns:p14="http://schemas.microsoft.com/office/powerpoint/2010/main" val="38164627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0" name="Title 1"/>
          <p:cNvSpPr>
            <a:spLocks noGrp="1"/>
          </p:cNvSpPr>
          <p:nvPr>
            <p:ph type="title"/>
          </p:nvPr>
        </p:nvSpPr>
        <p:spPr/>
        <p:txBody>
          <a:bodyPr>
            <a:normAutofit/>
          </a:bodyPr>
          <a:lstStyle/>
          <a:p>
            <a:br>
              <a:rPr lang="en-IN" dirty="0"/>
            </a:br>
            <a:endParaRPr lang="en-IN" dirty="0"/>
          </a:p>
        </p:txBody>
      </p:sp>
      <p:sp>
        <p:nvSpPr>
          <p:cNvPr id="1048711"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712"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713" name="Slide Number Placeholder 4"/>
          <p:cNvSpPr>
            <a:spLocks noGrp="1"/>
          </p:cNvSpPr>
          <p:nvPr>
            <p:ph type="sldNum" sz="quarter" idx="12"/>
          </p:nvPr>
        </p:nvSpPr>
        <p:spPr/>
        <p:txBody>
          <a:bodyPr/>
          <a:lstStyle/>
          <a:p>
            <a:fld id="{B6F15528-21DE-4FAA-801E-634DDDAF4B2B}" type="slidenum">
              <a:rPr lang="en-US" smtClean="0"/>
              <a:t>34</a:t>
            </a:fld>
            <a:endParaRPr lang="en-US" dirty="0"/>
          </a:p>
        </p:txBody>
      </p:sp>
      <p:sp>
        <p:nvSpPr>
          <p:cNvPr id="1048714"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Limitations</a:t>
            </a:r>
          </a:p>
        </p:txBody>
      </p:sp>
      <p:sp>
        <p:nvSpPr>
          <p:cNvPr id="2" name="Rectangle 1"/>
          <p:cNvSpPr/>
          <p:nvPr/>
        </p:nvSpPr>
        <p:spPr>
          <a:xfrm>
            <a:off x="762000" y="1371600"/>
            <a:ext cx="10668000" cy="5170646"/>
          </a:xfrm>
          <a:prstGeom prst="rect">
            <a:avLst/>
          </a:prstGeom>
        </p:spPr>
        <p:txBody>
          <a:bodyPr wrap="square">
            <a:spAutoFit/>
          </a:bodyPr>
          <a:lstStyle/>
          <a:p>
            <a:pPr marL="285750" indent="-285750" algn="just">
              <a:lnSpc>
                <a:spcPct val="150000"/>
              </a:lnSpc>
              <a:buFont typeface="Arial" pitchFamily="34" charset="0"/>
              <a:buChar char="•"/>
            </a:pPr>
            <a:r>
              <a:rPr lang="en-US" sz="2000" dirty="0">
                <a:latin typeface="Times New Roman" pitchFamily="18" charset="0"/>
                <a:cs typeface="Times New Roman" pitchFamily="18" charset="0"/>
              </a:rPr>
              <a:t>Malicious actors are continually evolving their tactics to create more sophisticated fake profiles that can evade detection algorithms. </a:t>
            </a:r>
          </a:p>
          <a:p>
            <a:pPr marL="285750" indent="-285750" algn="just">
              <a:lnSpc>
                <a:spcPct val="150000"/>
              </a:lnSpc>
              <a:buFont typeface="Arial" pitchFamily="34" charset="0"/>
              <a:buChar char="•"/>
            </a:pPr>
            <a:r>
              <a:rPr lang="en-US" sz="2000" dirty="0">
                <a:latin typeface="Times New Roman" pitchFamily="18" charset="0"/>
                <a:cs typeface="Times New Roman" pitchFamily="18" charset="0"/>
              </a:rPr>
              <a:t>Analyzing user profiles and behavior for the purpose of fake profile detection raises concerns about user privacy. </a:t>
            </a:r>
          </a:p>
          <a:p>
            <a:pPr marL="285750" indent="-285750" algn="just">
              <a:lnSpc>
                <a:spcPct val="150000"/>
              </a:lnSpc>
              <a:buFont typeface="Arial" pitchFamily="34" charset="0"/>
              <a:buChar char="•"/>
            </a:pPr>
            <a:r>
              <a:rPr lang="en-US" sz="2000" dirty="0">
                <a:latin typeface="Times New Roman" pitchFamily="18" charset="0"/>
                <a:cs typeface="Times New Roman" pitchFamily="18" charset="0"/>
              </a:rPr>
              <a:t>Real profiles significantly outnumber fake profiles on Instagram.</a:t>
            </a:r>
          </a:p>
          <a:p>
            <a:pPr marL="285750" indent="-285750" algn="just">
              <a:lnSpc>
                <a:spcPct val="150000"/>
              </a:lnSpc>
              <a:buFont typeface="Arial" pitchFamily="34" charset="0"/>
              <a:buChar char="•"/>
            </a:pPr>
            <a:r>
              <a:rPr lang="en-US" sz="2000" dirty="0">
                <a:latin typeface="Times New Roman" pitchFamily="18" charset="0"/>
                <a:cs typeface="Times New Roman" pitchFamily="18" charset="0"/>
              </a:rPr>
              <a:t>New types of fake profiles and malicious behavior emerge regularly, making it difficult for detection algorithms to keep up with evolving threats.</a:t>
            </a:r>
          </a:p>
          <a:p>
            <a:pPr marL="285750" indent="-285750" algn="just">
              <a:lnSpc>
                <a:spcPct val="150000"/>
              </a:lnSpc>
              <a:buFont typeface="Arial" pitchFamily="34" charset="0"/>
              <a:buChar char="•"/>
            </a:pPr>
            <a:r>
              <a:rPr lang="en-US" sz="2000" dirty="0">
                <a:latin typeface="Times New Roman" pitchFamily="18" charset="0"/>
                <a:cs typeface="Times New Roman" pitchFamily="18" charset="0"/>
              </a:rPr>
              <a:t>Some legitimate users may employ automation tools for benign purposes, such as social media management. </a:t>
            </a:r>
          </a:p>
          <a:p>
            <a:pPr marL="285750" indent="-285750" algn="just">
              <a:lnSpc>
                <a:spcPct val="150000"/>
              </a:lnSpc>
              <a:buFont typeface="Arial" pitchFamily="34" charset="0"/>
              <a:buChar char="•"/>
            </a:pPr>
            <a:r>
              <a:rPr lang="en-US" sz="2000" dirty="0">
                <a:latin typeface="Times New Roman" pitchFamily="18" charset="0"/>
                <a:cs typeface="Times New Roman" pitchFamily="18" charset="0"/>
              </a:rPr>
              <a:t>Smaller social media platforms or startups may lack the resources to develop and maintain robust fake profile detection systems.</a:t>
            </a:r>
          </a:p>
        </p:txBody>
      </p:sp>
    </p:spTree>
    <p:extLst>
      <p:ext uri="{BB962C8B-B14F-4D97-AF65-F5344CB8AC3E}">
        <p14:creationId xmlns:p14="http://schemas.microsoft.com/office/powerpoint/2010/main" val="38164627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0" name="Title 1"/>
          <p:cNvSpPr>
            <a:spLocks noGrp="1"/>
          </p:cNvSpPr>
          <p:nvPr>
            <p:ph type="title"/>
          </p:nvPr>
        </p:nvSpPr>
        <p:spPr/>
        <p:txBody>
          <a:bodyPr>
            <a:normAutofit/>
          </a:bodyPr>
          <a:lstStyle/>
          <a:p>
            <a:br>
              <a:rPr lang="en-IN" dirty="0"/>
            </a:br>
            <a:endParaRPr lang="en-IN" dirty="0"/>
          </a:p>
        </p:txBody>
      </p:sp>
      <p:sp>
        <p:nvSpPr>
          <p:cNvPr id="1048711"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712"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713" name="Slide Number Placeholder 4"/>
          <p:cNvSpPr>
            <a:spLocks noGrp="1"/>
          </p:cNvSpPr>
          <p:nvPr>
            <p:ph type="sldNum" sz="quarter" idx="12"/>
          </p:nvPr>
        </p:nvSpPr>
        <p:spPr/>
        <p:txBody>
          <a:bodyPr/>
          <a:lstStyle/>
          <a:p>
            <a:fld id="{B6F15528-21DE-4FAA-801E-634DDDAF4B2B}" type="slidenum">
              <a:rPr lang="en-US" smtClean="0"/>
              <a:t>35</a:t>
            </a:fld>
            <a:endParaRPr lang="en-US" dirty="0"/>
          </a:p>
        </p:txBody>
      </p:sp>
      <p:sp>
        <p:nvSpPr>
          <p:cNvPr id="1048714"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Future Work</a:t>
            </a:r>
          </a:p>
        </p:txBody>
      </p:sp>
      <p:sp>
        <p:nvSpPr>
          <p:cNvPr id="2" name="Rectangle 1"/>
          <p:cNvSpPr/>
          <p:nvPr/>
        </p:nvSpPr>
        <p:spPr>
          <a:xfrm>
            <a:off x="838200" y="1752601"/>
            <a:ext cx="10668000" cy="4661276"/>
          </a:xfrm>
          <a:prstGeom prst="rect">
            <a:avLst/>
          </a:prstGeom>
        </p:spPr>
        <p:txBody>
          <a:bodyPr wrap="square">
            <a:spAutoFit/>
          </a:bodyPr>
          <a:lstStyle/>
          <a:p>
            <a:pPr marL="342900" indent="-342900">
              <a:lnSpc>
                <a:spcPct val="150000"/>
              </a:lnSpc>
              <a:buFont typeface="Arial" pitchFamily="34" charset="0"/>
              <a:buChar char="•"/>
            </a:pPr>
            <a:r>
              <a:rPr lang="en-US" sz="2000" dirty="0">
                <a:latin typeface="Times New Roman" pitchFamily="18" charset="0"/>
                <a:cs typeface="Times New Roman" pitchFamily="18" charset="0"/>
              </a:rPr>
              <a:t>Explore more advanced machine learning techniques, such as deep learning models, to improve the accuracy of fake profile detection. </a:t>
            </a:r>
          </a:p>
          <a:p>
            <a:pPr marL="342900" indent="-342900">
              <a:lnSpc>
                <a:spcPct val="150000"/>
              </a:lnSpc>
              <a:buFont typeface="Arial" pitchFamily="34" charset="0"/>
              <a:buChar char="•"/>
            </a:pPr>
            <a:r>
              <a:rPr lang="en-US" sz="2000" dirty="0">
                <a:latin typeface="Times New Roman" pitchFamily="18" charset="0"/>
                <a:cs typeface="Times New Roman" pitchFamily="18" charset="0"/>
              </a:rPr>
              <a:t>Focus on behavioral analysis, including user interaction patterns, posting frequency, and content quality, to identify anomalies indicative of fake profiles.</a:t>
            </a:r>
          </a:p>
          <a:p>
            <a:pPr marL="342900" indent="-342900">
              <a:lnSpc>
                <a:spcPct val="150000"/>
              </a:lnSpc>
              <a:buFont typeface="Arial" pitchFamily="34" charset="0"/>
              <a:buChar char="•"/>
            </a:pPr>
            <a:r>
              <a:rPr lang="en-US" sz="2000" dirty="0">
                <a:latin typeface="Times New Roman" pitchFamily="18" charset="0"/>
                <a:cs typeface="Times New Roman" pitchFamily="18" charset="0"/>
              </a:rPr>
              <a:t>Implement real-time monitoring systems that can quickly adapt to emerging threats and adjust detection strategies accordingly.</a:t>
            </a:r>
          </a:p>
          <a:p>
            <a:pPr marL="342900" indent="-342900">
              <a:lnSpc>
                <a:spcPct val="150000"/>
              </a:lnSpc>
              <a:buFont typeface="Arial" pitchFamily="34" charset="0"/>
              <a:buChar char="•"/>
            </a:pPr>
            <a:r>
              <a:rPr lang="en-US" sz="2000" dirty="0">
                <a:latin typeface="Times New Roman" pitchFamily="18" charset="0"/>
                <a:cs typeface="Times New Roman" pitchFamily="18" charset="0"/>
              </a:rPr>
              <a:t>Continuously evaluate detection models against adversarial attacks to ensure robustness against sophisticated fake profiles.</a:t>
            </a:r>
          </a:p>
          <a:p>
            <a:pPr marL="342900" indent="-342900">
              <a:lnSpc>
                <a:spcPct val="150000"/>
              </a:lnSpc>
              <a:buFont typeface="Arial" pitchFamily="34" charset="0"/>
              <a:buChar char="•"/>
            </a:pPr>
            <a:r>
              <a:rPr lang="en-US" sz="2000" dirty="0">
                <a:latin typeface="Times New Roman" pitchFamily="18" charset="0"/>
                <a:cs typeface="Times New Roman" pitchFamily="18" charset="0"/>
              </a:rPr>
              <a:t>Create and maintain benchmark datasets that reflect the evolving landscape of fake profiles for researchers to evaluate and compare their detection methods.</a:t>
            </a:r>
          </a:p>
        </p:txBody>
      </p:sp>
    </p:spTree>
    <p:extLst>
      <p:ext uri="{BB962C8B-B14F-4D97-AF65-F5344CB8AC3E}">
        <p14:creationId xmlns:p14="http://schemas.microsoft.com/office/powerpoint/2010/main" val="38164627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0" name="Title 1"/>
          <p:cNvSpPr>
            <a:spLocks noGrp="1"/>
          </p:cNvSpPr>
          <p:nvPr>
            <p:ph type="title"/>
          </p:nvPr>
        </p:nvSpPr>
        <p:spPr/>
        <p:txBody>
          <a:bodyPr>
            <a:normAutofit/>
          </a:bodyPr>
          <a:lstStyle/>
          <a:p>
            <a:br>
              <a:rPr lang="en-IN" dirty="0"/>
            </a:br>
            <a:endParaRPr lang="en-IN" dirty="0"/>
          </a:p>
        </p:txBody>
      </p:sp>
      <p:sp>
        <p:nvSpPr>
          <p:cNvPr id="1048711"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712"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713" name="Slide Number Placeholder 4"/>
          <p:cNvSpPr>
            <a:spLocks noGrp="1"/>
          </p:cNvSpPr>
          <p:nvPr>
            <p:ph type="sldNum" sz="quarter" idx="12"/>
          </p:nvPr>
        </p:nvSpPr>
        <p:spPr/>
        <p:txBody>
          <a:bodyPr/>
          <a:lstStyle/>
          <a:p>
            <a:fld id="{B6F15528-21DE-4FAA-801E-634DDDAF4B2B}" type="slidenum">
              <a:rPr lang="en-US" smtClean="0"/>
              <a:t>36</a:t>
            </a:fld>
            <a:endParaRPr lang="en-US" dirty="0"/>
          </a:p>
        </p:txBody>
      </p:sp>
      <p:sp>
        <p:nvSpPr>
          <p:cNvPr id="1048714"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Conclusion</a:t>
            </a:r>
          </a:p>
        </p:txBody>
      </p:sp>
      <p:sp>
        <p:nvSpPr>
          <p:cNvPr id="1048715" name="Rectangle 6"/>
          <p:cNvSpPr/>
          <p:nvPr/>
        </p:nvSpPr>
        <p:spPr>
          <a:xfrm>
            <a:off x="609600" y="1720840"/>
            <a:ext cx="10820400" cy="2400657"/>
          </a:xfrm>
          <a:prstGeom prst="rect">
            <a:avLst/>
          </a:prstGeom>
        </p:spPr>
        <p:txBody>
          <a:bodyPr wrap="square">
            <a:spAutoFit/>
          </a:bodyPr>
          <a:lstStyle/>
          <a:p>
            <a:pPr>
              <a:lnSpc>
                <a:spcPct val="150000"/>
              </a:lnSpc>
            </a:pPr>
            <a:r>
              <a:rPr lang="en-US" sz="2000" dirty="0">
                <a:latin typeface="Times New Roman" pitchFamily="18" charset="0"/>
                <a:cs typeface="Times New Roman" pitchFamily="18" charset="0"/>
              </a:rPr>
              <a:t>The identification and classification of fake Instagram profiles are crucial endeavors with significant implications for user trust, safety, and the overall integrity of the platform. This multifaceted problem requires a holistic approach, involving data, machine learning models, ethical considerations, and user engagement. Detecting and classifying fake Instagram profiles is a complex challenge that involves various techniques, including natural language processing, image analysis, and social network analysis.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6" name="Title 1"/>
          <p:cNvSpPr>
            <a:spLocks noGrp="1"/>
          </p:cNvSpPr>
          <p:nvPr>
            <p:ph type="title"/>
          </p:nvPr>
        </p:nvSpPr>
        <p:spPr/>
        <p:txBody>
          <a:bodyPr>
            <a:normAutofit/>
          </a:bodyPr>
          <a:lstStyle/>
          <a:p>
            <a:br>
              <a:rPr lang="en-IN" dirty="0"/>
            </a:br>
            <a:endParaRPr lang="en-IN" dirty="0"/>
          </a:p>
        </p:txBody>
      </p:sp>
      <p:sp>
        <p:nvSpPr>
          <p:cNvPr id="1048717"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718"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719" name="Slide Number Placeholder 4"/>
          <p:cNvSpPr>
            <a:spLocks noGrp="1"/>
          </p:cNvSpPr>
          <p:nvPr>
            <p:ph type="sldNum" sz="quarter" idx="12"/>
          </p:nvPr>
        </p:nvSpPr>
        <p:spPr/>
        <p:txBody>
          <a:bodyPr/>
          <a:lstStyle/>
          <a:p>
            <a:fld id="{B6F15528-21DE-4FAA-801E-634DDDAF4B2B}" type="slidenum">
              <a:rPr lang="en-US" smtClean="0"/>
              <a:t>37</a:t>
            </a:fld>
            <a:endParaRPr lang="en-US" dirty="0"/>
          </a:p>
        </p:txBody>
      </p:sp>
      <p:sp>
        <p:nvSpPr>
          <p:cNvPr id="1048720"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References</a:t>
            </a:r>
          </a:p>
        </p:txBody>
      </p:sp>
      <p:sp>
        <p:nvSpPr>
          <p:cNvPr id="1048721" name="Rectangle 6"/>
          <p:cNvSpPr/>
          <p:nvPr/>
        </p:nvSpPr>
        <p:spPr>
          <a:xfrm>
            <a:off x="609600" y="1371600"/>
            <a:ext cx="10972800" cy="4616648"/>
          </a:xfrm>
          <a:prstGeom prst="rect">
            <a:avLst/>
          </a:prstGeom>
        </p:spPr>
        <p:txBody>
          <a:bodyPr wrap="square">
            <a:spAutoFit/>
          </a:bodyPr>
          <a:lstStyle/>
          <a:p>
            <a:endParaRPr lang="en-US" sz="2100" dirty="0">
              <a:latin typeface="Times New Roman" panose="02020603050405020304" pitchFamily="18" charset="0"/>
              <a:cs typeface="Times New Roman" panose="02020603050405020304" pitchFamily="18" charset="0"/>
            </a:endParaRPr>
          </a:p>
          <a:p>
            <a:r>
              <a:rPr lang="en-US" sz="2100" b="1" dirty="0">
                <a:latin typeface="Times New Roman" panose="02020603050405020304" pitchFamily="18" charset="0"/>
                <a:cs typeface="Times New Roman" panose="02020603050405020304" pitchFamily="18" charset="0"/>
              </a:rPr>
              <a:t>[1] </a:t>
            </a:r>
            <a:r>
              <a:rPr lang="en-US" sz="2100" dirty="0">
                <a:latin typeface="Times New Roman" panose="02020603050405020304" pitchFamily="18" charset="0"/>
                <a:cs typeface="Times New Roman" panose="02020603050405020304" pitchFamily="18" charset="0"/>
              </a:rPr>
              <a:t>Zainab Agha, Neeraj </a:t>
            </a:r>
            <a:r>
              <a:rPr lang="en-US" sz="2100" dirty="0" err="1">
                <a:latin typeface="Times New Roman" panose="02020603050405020304" pitchFamily="18" charset="0"/>
                <a:cs typeface="Times New Roman" pitchFamily="18" charset="0"/>
              </a:rPr>
              <a:t>Chatlani</a:t>
            </a:r>
            <a:r>
              <a:rPr lang="en-US" sz="2100" dirty="0">
                <a:latin typeface="Times New Roman" panose="02020603050405020304" pitchFamily="18" charset="0"/>
                <a:cs typeface="Times New Roman" pitchFamily="18" charset="0"/>
              </a:rPr>
              <a:t>, </a:t>
            </a:r>
            <a:r>
              <a:rPr lang="en-US" sz="2100" dirty="0" err="1">
                <a:latin typeface="Times New Roman" panose="02020603050405020304" pitchFamily="18" charset="0"/>
                <a:cs typeface="Times New Roman" pitchFamily="18" charset="0"/>
              </a:rPr>
              <a:t>Afsaneh</a:t>
            </a:r>
            <a:r>
              <a:rPr lang="en-US" sz="2100" dirty="0">
                <a:latin typeface="Times New Roman" pitchFamily="18" charset="0"/>
                <a:cs typeface="Times New Roman" pitchFamily="18" charset="0"/>
              </a:rPr>
              <a:t> Razi, and Pamela Wisniewski. 2020. Towards conducting responsible research with teens and parents regarding online risks. In Extended Abstracts of the 2020 CHI Conference on Human Factors in Computing Systems. 1–8. </a:t>
            </a:r>
          </a:p>
          <a:p>
            <a:r>
              <a:rPr lang="en-US" sz="2100" b="1" dirty="0">
                <a:latin typeface="Times New Roman" pitchFamily="18" charset="0"/>
                <a:cs typeface="Times New Roman" pitchFamily="18" charset="0"/>
              </a:rPr>
              <a:t>[2] </a:t>
            </a:r>
            <a:r>
              <a:rPr lang="en-US" sz="2100" dirty="0" err="1">
                <a:latin typeface="Times New Roman" panose="02020603050405020304" pitchFamily="18" charset="0"/>
                <a:cs typeface="Times New Roman" pitchFamily="18" charset="0"/>
              </a:rPr>
              <a:t>Shiza</a:t>
            </a:r>
            <a:r>
              <a:rPr lang="en-US" sz="2100" dirty="0">
                <a:latin typeface="Times New Roman" panose="02020603050405020304" pitchFamily="18" charset="0"/>
                <a:cs typeface="Times New Roman" pitchFamily="18" charset="0"/>
              </a:rPr>
              <a:t> Ali, </a:t>
            </a:r>
            <a:r>
              <a:rPr lang="en-US" sz="2100" dirty="0" err="1">
                <a:latin typeface="Times New Roman" panose="02020603050405020304" pitchFamily="18" charset="0"/>
                <a:cs typeface="Times New Roman" pitchFamily="18" charset="0"/>
              </a:rPr>
              <a:t>Afsaneh</a:t>
            </a:r>
            <a:r>
              <a:rPr lang="en-US" sz="2100" dirty="0">
                <a:latin typeface="Times New Roman" panose="02020603050405020304" pitchFamily="18" charset="0"/>
                <a:cs typeface="Times New Roman" pitchFamily="18" charset="0"/>
              </a:rPr>
              <a:t> </a:t>
            </a:r>
            <a:r>
              <a:rPr lang="en-US" sz="2100" dirty="0" err="1">
                <a:latin typeface="Times New Roman" panose="02020603050405020304" pitchFamily="18" charset="0"/>
                <a:cs typeface="Times New Roman" pitchFamily="18" charset="0"/>
              </a:rPr>
              <a:t>Razi</a:t>
            </a:r>
            <a:r>
              <a:rPr lang="en-US" sz="2100" dirty="0">
                <a:latin typeface="Times New Roman" panose="02020603050405020304" pitchFamily="18" charset="0"/>
                <a:cs typeface="Times New Roman" pitchFamily="18" charset="0"/>
              </a:rPr>
              <a:t>, </a:t>
            </a:r>
            <a:r>
              <a:rPr lang="en-US" sz="2100" dirty="0" err="1">
                <a:latin typeface="Times New Roman" panose="02020603050405020304" pitchFamily="18" charset="0"/>
                <a:cs typeface="Times New Roman" pitchFamily="18" charset="0"/>
              </a:rPr>
              <a:t>Seunghyun</a:t>
            </a:r>
            <a:r>
              <a:rPr lang="en-US" sz="2100" dirty="0">
                <a:latin typeface="Times New Roman" panose="02020603050405020304" pitchFamily="18" charset="0"/>
                <a:cs typeface="Times New Roman" pitchFamily="18" charset="0"/>
              </a:rPr>
              <a:t> Kim, </a:t>
            </a:r>
            <a:r>
              <a:rPr lang="en-US" sz="2100" dirty="0" err="1">
                <a:latin typeface="Times New Roman" panose="02020603050405020304" pitchFamily="18" charset="0"/>
                <a:cs typeface="Times New Roman" pitchFamily="18" charset="0"/>
              </a:rPr>
              <a:t>Ashwaq</a:t>
            </a:r>
            <a:r>
              <a:rPr lang="en-US" sz="2100" dirty="0">
                <a:latin typeface="Times New Roman" panose="02020603050405020304" pitchFamily="18" charset="0"/>
                <a:cs typeface="Times New Roman" pitchFamily="18" charset="0"/>
              </a:rPr>
              <a:t> </a:t>
            </a:r>
            <a:r>
              <a:rPr lang="en-US" sz="2100" dirty="0" err="1">
                <a:latin typeface="Times New Roman" panose="02020603050405020304" pitchFamily="18" charset="0"/>
                <a:cs typeface="Times New Roman" pitchFamily="18" charset="0"/>
              </a:rPr>
              <a:t>Alsoubai</a:t>
            </a:r>
            <a:r>
              <a:rPr lang="en-US" sz="2100" dirty="0">
                <a:latin typeface="Times New Roman" panose="02020603050405020304" pitchFamily="18" charset="0"/>
                <a:cs typeface="Times New Roman" pitchFamily="18" charset="0"/>
              </a:rPr>
              <a:t>, Joshua Gracie, </a:t>
            </a:r>
            <a:r>
              <a:rPr lang="en-US" sz="2100" dirty="0" err="1">
                <a:latin typeface="Times New Roman" panose="02020603050405020304" pitchFamily="18" charset="0"/>
                <a:cs typeface="Times New Roman" pitchFamily="18" charset="0"/>
              </a:rPr>
              <a:t>Munmun</a:t>
            </a:r>
            <a:r>
              <a:rPr lang="en-US" sz="2100" dirty="0">
                <a:latin typeface="Times New Roman" panose="02020603050405020304" pitchFamily="18" charset="0"/>
                <a:cs typeface="Times New Roman" pitchFamily="18" charset="0"/>
              </a:rPr>
              <a:t> De </a:t>
            </a:r>
            <a:r>
              <a:rPr lang="en-US" sz="2100" dirty="0" err="1">
                <a:latin typeface="Times New Roman" panose="02020603050405020304" pitchFamily="18" charset="0"/>
                <a:cs typeface="Times New Roman" pitchFamily="18" charset="0"/>
              </a:rPr>
              <a:t>Choudhury</a:t>
            </a:r>
            <a:r>
              <a:rPr lang="en-US" sz="2100" dirty="0">
                <a:latin typeface="Times New Roman" panose="02020603050405020304" pitchFamily="18" charset="0"/>
                <a:cs typeface="Times New Roman" pitchFamily="18" charset="0"/>
              </a:rPr>
              <a:t>, Pamela J Wisniewski, and </a:t>
            </a:r>
            <a:r>
              <a:rPr lang="en-US" sz="2100" dirty="0" err="1">
                <a:latin typeface="Times New Roman" panose="02020603050405020304" pitchFamily="18" charset="0"/>
                <a:cs typeface="Times New Roman" pitchFamily="18" charset="0"/>
              </a:rPr>
              <a:t>Gianluca</a:t>
            </a:r>
            <a:r>
              <a:rPr lang="en-US" sz="2100" dirty="0">
                <a:latin typeface="Times New Roman" panose="02020603050405020304" pitchFamily="18" charset="0"/>
                <a:cs typeface="Times New Roman" pitchFamily="18" charset="0"/>
              </a:rPr>
              <a:t> </a:t>
            </a:r>
            <a:r>
              <a:rPr lang="en-US" sz="2100" dirty="0" err="1">
                <a:latin typeface="Times New Roman" panose="02020603050405020304" pitchFamily="18" charset="0"/>
                <a:cs typeface="Times New Roman" pitchFamily="18" charset="0"/>
              </a:rPr>
              <a:t>Stringhini</a:t>
            </a:r>
            <a:r>
              <a:rPr lang="en-US" sz="2100" dirty="0">
                <a:latin typeface="Times New Roman" pitchFamily="18" charset="0"/>
                <a:cs typeface="Times New Roman" pitchFamily="18" charset="0"/>
              </a:rPr>
              <a:t>. 2022. Understanding the Digital Lives of Youth: Analyzing Media Shared within Safe Versus Unsafe Private Conversations on Instagram. (2022), 1–14.</a:t>
            </a:r>
          </a:p>
          <a:p>
            <a:r>
              <a:rPr lang="en-US" sz="2100" b="1" dirty="0">
                <a:latin typeface="Times New Roman" pitchFamily="18" charset="0"/>
                <a:cs typeface="Times New Roman" pitchFamily="18" charset="0"/>
              </a:rPr>
              <a:t>[3] </a:t>
            </a:r>
            <a:r>
              <a:rPr lang="en-US" sz="2100" dirty="0">
                <a:latin typeface="Times New Roman" pitchFamily="18" charset="0"/>
                <a:cs typeface="Times New Roman" pitchFamily="18" charset="0"/>
              </a:rPr>
              <a:t>Detect fake profiles on social media network https://telanganatoday.com/detect-fake-profiles-on-social-medianetworks </a:t>
            </a:r>
          </a:p>
          <a:p>
            <a:r>
              <a:rPr lang="en-US" sz="2100" b="1" dirty="0">
                <a:latin typeface="Times New Roman" pitchFamily="18" charset="0"/>
                <a:cs typeface="Times New Roman" pitchFamily="18" charset="0"/>
              </a:rPr>
              <a:t>[4] </a:t>
            </a:r>
            <a:r>
              <a:rPr lang="en-US" sz="2100" dirty="0">
                <a:latin typeface="Times New Roman" pitchFamily="18" charset="0"/>
                <a:cs typeface="Times New Roman" pitchFamily="18" charset="0"/>
              </a:rPr>
              <a:t>S. M. Din, R. </a:t>
            </a:r>
            <a:r>
              <a:rPr lang="en-US" sz="2100" dirty="0" err="1">
                <a:latin typeface="Times New Roman" panose="02020603050405020304" pitchFamily="18" charset="0"/>
                <a:cs typeface="Times New Roman" pitchFamily="18" charset="0"/>
              </a:rPr>
              <a:t>Ramli</a:t>
            </a:r>
            <a:r>
              <a:rPr lang="en-US" sz="2100" dirty="0">
                <a:latin typeface="Times New Roman" panose="02020603050405020304" pitchFamily="18" charset="0"/>
                <a:cs typeface="Times New Roman" pitchFamily="18" charset="0"/>
              </a:rPr>
              <a:t> and A. A. </a:t>
            </a:r>
            <a:r>
              <a:rPr lang="en-US" sz="2100" dirty="0" err="1">
                <a:latin typeface="Times New Roman" panose="02020603050405020304" pitchFamily="18" charset="0"/>
                <a:cs typeface="Times New Roman" pitchFamily="18" charset="0"/>
              </a:rPr>
              <a:t>Bakar</a:t>
            </a:r>
            <a:r>
              <a:rPr lang="en-US" sz="2100" dirty="0">
                <a:latin typeface="Times New Roman" panose="02020603050405020304" pitchFamily="18" charset="0"/>
                <a:cs typeface="Times New Roman" pitchFamily="18" charset="0"/>
              </a:rPr>
              <a:t>, "A Review on Trust Factors Affecting purchase Intention on Instagram", </a:t>
            </a:r>
            <a:r>
              <a:rPr lang="en-US" sz="2100" i="1" dirty="0">
                <a:latin typeface="Times New Roman" panose="02020603050405020304" pitchFamily="18" charset="0"/>
                <a:cs typeface="Times New Roman" pitchFamily="18" charset="0"/>
              </a:rPr>
              <a:t>2018 IEEE Conference on Application Information and Network Security (AINS)</a:t>
            </a:r>
            <a:r>
              <a:rPr lang="en-US" sz="2100" dirty="0">
                <a:latin typeface="Times New Roman" pitchFamily="18" charset="0"/>
                <a:cs typeface="Times New Roman" pitchFamily="18" charset="0"/>
              </a:rPr>
              <a:t>, 2018</a:t>
            </a:r>
          </a:p>
          <a:p>
            <a:endParaRPr lang="en-US" sz="2100" dirty="0">
              <a:latin typeface="Times New Roman" pitchFamily="18" charset="0"/>
              <a:cs typeface="Times New Roman" pitchFamily="18"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2" name="Title 1"/>
          <p:cNvSpPr>
            <a:spLocks noGrp="1"/>
          </p:cNvSpPr>
          <p:nvPr>
            <p:ph type="title"/>
          </p:nvPr>
        </p:nvSpPr>
        <p:spPr/>
        <p:txBody>
          <a:bodyPr>
            <a:normAutofit/>
          </a:bodyPr>
          <a:lstStyle/>
          <a:p>
            <a:br>
              <a:rPr lang="en-IN" dirty="0"/>
            </a:br>
            <a:endParaRPr lang="en-IN" dirty="0"/>
          </a:p>
        </p:txBody>
      </p:sp>
      <p:sp>
        <p:nvSpPr>
          <p:cNvPr id="1048723"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724"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725" name="Slide Number Placeholder 4"/>
          <p:cNvSpPr>
            <a:spLocks noGrp="1"/>
          </p:cNvSpPr>
          <p:nvPr>
            <p:ph type="sldNum" sz="quarter" idx="12"/>
          </p:nvPr>
        </p:nvSpPr>
        <p:spPr/>
        <p:txBody>
          <a:bodyPr/>
          <a:lstStyle/>
          <a:p>
            <a:fld id="{B6F15528-21DE-4FAA-801E-634DDDAF4B2B}" type="slidenum">
              <a:rPr lang="en-US" smtClean="0"/>
              <a:t>38</a:t>
            </a:fld>
            <a:endParaRPr lang="en-US" dirty="0"/>
          </a:p>
        </p:txBody>
      </p:sp>
      <p:sp>
        <p:nvSpPr>
          <p:cNvPr id="1048726"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References</a:t>
            </a:r>
          </a:p>
        </p:txBody>
      </p:sp>
      <p:sp>
        <p:nvSpPr>
          <p:cNvPr id="1048727" name="Rectangle 7"/>
          <p:cNvSpPr/>
          <p:nvPr/>
        </p:nvSpPr>
        <p:spPr>
          <a:xfrm>
            <a:off x="609600" y="1302127"/>
            <a:ext cx="10972800" cy="4616648"/>
          </a:xfrm>
          <a:prstGeom prst="rect">
            <a:avLst/>
          </a:prstGeom>
        </p:spPr>
        <p:txBody>
          <a:bodyPr wrap="square">
            <a:spAutoFit/>
          </a:bodyPr>
          <a:lstStyle/>
          <a:p>
            <a:endParaRPr lang="en-US" sz="2100" b="1" dirty="0">
              <a:latin typeface="Times New Roman" panose="02020603050405020304" pitchFamily="18" charset="0"/>
              <a:cs typeface="Times New Roman" panose="02020603050405020304" pitchFamily="18" charset="0"/>
            </a:endParaRPr>
          </a:p>
          <a:p>
            <a:endParaRPr lang="en-US" sz="2100" b="1" dirty="0">
              <a:latin typeface="Times New Roman" panose="02020603050405020304" pitchFamily="18" charset="0"/>
              <a:cs typeface="Times New Roman" panose="02020603050405020304" pitchFamily="18" charset="0"/>
            </a:endParaRPr>
          </a:p>
          <a:p>
            <a:r>
              <a:rPr lang="en-US" sz="2100" b="1" dirty="0">
                <a:latin typeface="Times New Roman" panose="02020603050405020304" pitchFamily="18" charset="0"/>
                <a:cs typeface="Times New Roman" panose="02020603050405020304" pitchFamily="18" charset="0"/>
              </a:rPr>
              <a:t>[5].</a:t>
            </a:r>
            <a:r>
              <a:rPr lang="en-US" sz="2100" dirty="0">
                <a:latin typeface="Times New Roman" panose="02020603050405020304" pitchFamily="18" charset="0"/>
                <a:cs typeface="Times New Roman" pitchFamily="18" charset="0"/>
              </a:rPr>
              <a:t> S.C. </a:t>
            </a:r>
            <a:r>
              <a:rPr lang="en-US" sz="2100" dirty="0" err="1">
                <a:latin typeface="Times New Roman" panose="02020603050405020304" pitchFamily="18" charset="0"/>
                <a:cs typeface="Times New Roman" pitchFamily="18" charset="0"/>
              </a:rPr>
              <a:t>Boerman</a:t>
            </a:r>
            <a:r>
              <a:rPr lang="en-US" sz="2100" dirty="0">
                <a:latin typeface="Times New Roman" panose="02020603050405020304" pitchFamily="18" charset="0"/>
                <a:cs typeface="Times New Roman" pitchFamily="18" charset="0"/>
              </a:rPr>
              <a:t>, "The effects of the standardized Instagram disclosure for micro- and </a:t>
            </a:r>
            <a:r>
              <a:rPr lang="en-US" sz="2100" dirty="0" err="1">
                <a:latin typeface="Times New Roman" panose="02020603050405020304" pitchFamily="18" charset="0"/>
                <a:cs typeface="Times New Roman" pitchFamily="18" charset="0"/>
              </a:rPr>
              <a:t>meso</a:t>
            </a:r>
            <a:r>
              <a:rPr lang="en-US" sz="2100" dirty="0">
                <a:latin typeface="Times New Roman" panose="02020603050405020304" pitchFamily="18" charset="0"/>
                <a:cs typeface="Times New Roman" pitchFamily="18" charset="0"/>
              </a:rPr>
              <a:t>-influencers", </a:t>
            </a:r>
            <a:r>
              <a:rPr lang="en-US" sz="2100" i="1" dirty="0">
                <a:latin typeface="Times New Roman" panose="02020603050405020304" pitchFamily="18" charset="0"/>
                <a:cs typeface="Times New Roman" pitchFamily="18" charset="0"/>
              </a:rPr>
              <a:t>Computers in Human Behavior</a:t>
            </a:r>
            <a:r>
              <a:rPr lang="en-US" sz="2100" dirty="0">
                <a:latin typeface="Times New Roman" panose="02020603050405020304" pitchFamily="18" charset="0"/>
                <a:cs typeface="Times New Roman" pitchFamily="18" charset="0"/>
              </a:rPr>
              <a:t>, vol. 103, pp. 199-207, 2020.</a:t>
            </a:r>
          </a:p>
          <a:p>
            <a:r>
              <a:rPr lang="en-US" sz="2100" b="1" dirty="0">
                <a:latin typeface="Times New Roman" panose="02020603050405020304" pitchFamily="18" charset="0"/>
                <a:cs typeface="Times New Roman" pitchFamily="18" charset="0"/>
              </a:rPr>
              <a:t>[6].</a:t>
            </a:r>
            <a:r>
              <a:rPr lang="en-US" sz="2100" dirty="0">
                <a:latin typeface="Times New Roman" panose="02020603050405020304" pitchFamily="18" charset="0"/>
                <a:cs typeface="Times New Roman" pitchFamily="18" charset="0"/>
              </a:rPr>
              <a:t> S. </a:t>
            </a:r>
            <a:r>
              <a:rPr lang="en-US" sz="2100" dirty="0" err="1">
                <a:latin typeface="Times New Roman" panose="02020603050405020304" pitchFamily="18" charset="0"/>
                <a:cs typeface="Times New Roman" pitchFamily="18" charset="0"/>
              </a:rPr>
              <a:t>Sheikhi</a:t>
            </a:r>
            <a:r>
              <a:rPr lang="en-US" sz="2100" dirty="0">
                <a:latin typeface="Times New Roman" pitchFamily="18" charset="0"/>
                <a:cs typeface="Times New Roman" pitchFamily="18" charset="0"/>
              </a:rPr>
              <a:t>, An Efficient Method for Detection of Fake Accounts on the Instagram Platform, 2020.</a:t>
            </a:r>
          </a:p>
          <a:p>
            <a:r>
              <a:rPr lang="en-US" sz="2100" dirty="0">
                <a:latin typeface="Times New Roman" pitchFamily="18" charset="0"/>
                <a:cs typeface="Times New Roman" pitchFamily="18" charset="0"/>
              </a:rPr>
              <a:t> [</a:t>
            </a:r>
            <a:r>
              <a:rPr lang="en-US" sz="2100" b="1" dirty="0">
                <a:latin typeface="Times New Roman" panose="02020603050405020304" pitchFamily="18" charset="0"/>
                <a:cs typeface="Times New Roman" pitchFamily="18" charset="0"/>
              </a:rPr>
              <a:t>7].</a:t>
            </a:r>
            <a:r>
              <a:rPr lang="en-US" sz="2100" dirty="0">
                <a:latin typeface="Times New Roman" panose="02020603050405020304" pitchFamily="18" charset="0"/>
                <a:cs typeface="Times New Roman" pitchFamily="18" charset="0"/>
              </a:rPr>
              <a:t> J. Kang and L. Wei, "Let me be at my funniest: Instagram users' motivations for using </a:t>
            </a:r>
            <a:r>
              <a:rPr lang="en-US" sz="2100" dirty="0" err="1">
                <a:latin typeface="Times New Roman" panose="02020603050405020304" pitchFamily="18" charset="0"/>
                <a:cs typeface="Times New Roman" pitchFamily="18" charset="0"/>
              </a:rPr>
              <a:t>Finsta</a:t>
            </a:r>
            <a:r>
              <a:rPr lang="en-US" sz="2100" dirty="0">
                <a:latin typeface="Times New Roman" panose="02020603050405020304" pitchFamily="18" charset="0"/>
                <a:cs typeface="Times New Roman" pitchFamily="18" charset="0"/>
              </a:rPr>
              <a:t> (a.k.a. fake Instagram)", </a:t>
            </a:r>
            <a:r>
              <a:rPr lang="en-US" sz="2100" i="1" dirty="0">
                <a:latin typeface="Times New Roman" panose="02020603050405020304" pitchFamily="18" charset="0"/>
                <a:cs typeface="Times New Roman" pitchFamily="18" charset="0"/>
              </a:rPr>
              <a:t>The Social Science Journal</a:t>
            </a:r>
            <a:r>
              <a:rPr lang="en-US" sz="2100" dirty="0">
                <a:latin typeface="Times New Roman" panose="02020603050405020304" pitchFamily="18" charset="0"/>
                <a:cs typeface="Times New Roman" pitchFamily="18" charset="0"/>
              </a:rPr>
              <a:t>, 2019.</a:t>
            </a:r>
          </a:p>
          <a:p>
            <a:r>
              <a:rPr lang="en-US" sz="2100" b="1" dirty="0">
                <a:latin typeface="Times New Roman" panose="02020603050405020304" pitchFamily="18" charset="0"/>
                <a:cs typeface="Times New Roman" pitchFamily="18" charset="0"/>
              </a:rPr>
              <a:t>[8].</a:t>
            </a:r>
            <a:r>
              <a:rPr lang="en-US" sz="2100" dirty="0">
                <a:latin typeface="Times New Roman" panose="02020603050405020304" pitchFamily="18" charset="0"/>
                <a:cs typeface="Times New Roman" pitchFamily="18" charset="0"/>
              </a:rPr>
              <a:t> M. </a:t>
            </a:r>
            <a:r>
              <a:rPr lang="en-US" sz="2100" dirty="0" err="1">
                <a:latin typeface="Times New Roman" panose="02020603050405020304" pitchFamily="18" charset="0"/>
                <a:cs typeface="Times New Roman" pitchFamily="18" charset="0"/>
              </a:rPr>
              <a:t>Mondal</a:t>
            </a:r>
            <a:r>
              <a:rPr lang="en-US" sz="2100" dirty="0">
                <a:latin typeface="Times New Roman" panose="02020603050405020304" pitchFamily="18" charset="0"/>
                <a:cs typeface="Times New Roman" pitchFamily="18" charset="0"/>
              </a:rPr>
              <a:t>, L. A. Silva and F. </a:t>
            </a:r>
            <a:r>
              <a:rPr lang="en-US" sz="2100" dirty="0" err="1">
                <a:latin typeface="Times New Roman" panose="02020603050405020304" pitchFamily="18" charset="0"/>
                <a:cs typeface="Times New Roman" pitchFamily="18" charset="0"/>
              </a:rPr>
              <a:t>Benevenuto</a:t>
            </a:r>
            <a:r>
              <a:rPr lang="en-US" sz="2100" dirty="0">
                <a:latin typeface="Times New Roman" panose="02020603050405020304" pitchFamily="18" charset="0"/>
                <a:cs typeface="Times New Roman" pitchFamily="18" charset="0"/>
              </a:rPr>
              <a:t>, "A Measurement Study of Hate Speech in Social Media", </a:t>
            </a:r>
            <a:r>
              <a:rPr lang="en-US" sz="2100" i="1" dirty="0">
                <a:latin typeface="Times New Roman" panose="02020603050405020304" pitchFamily="18" charset="0"/>
                <a:cs typeface="Times New Roman" pitchFamily="18" charset="0"/>
              </a:rPr>
              <a:t>Proceedings of the 28th ACM Conference on Hypertext and Social Media - HT '17</a:t>
            </a:r>
            <a:r>
              <a:rPr lang="en-US" sz="2100" dirty="0">
                <a:latin typeface="Times New Roman" panose="02020603050405020304" pitchFamily="18" charset="0"/>
                <a:cs typeface="Times New Roman" pitchFamily="18" charset="0"/>
              </a:rPr>
              <a:t>, 2017.</a:t>
            </a:r>
          </a:p>
          <a:p>
            <a:r>
              <a:rPr lang="en-US" sz="2100" b="1" dirty="0">
                <a:latin typeface="Times New Roman" panose="02020603050405020304" pitchFamily="18" charset="0"/>
                <a:cs typeface="Times New Roman" pitchFamily="18" charset="0"/>
              </a:rPr>
              <a:t>[9].</a:t>
            </a:r>
            <a:r>
              <a:rPr lang="en-US" sz="2100" dirty="0">
                <a:latin typeface="Times New Roman" panose="02020603050405020304" pitchFamily="18" charset="0"/>
                <a:cs typeface="Times New Roman" pitchFamily="18" charset="0"/>
              </a:rPr>
              <a:t> B. Mathew, R. </a:t>
            </a:r>
            <a:r>
              <a:rPr lang="en-US" sz="2100" dirty="0" err="1">
                <a:latin typeface="Times New Roman" panose="02020603050405020304" pitchFamily="18" charset="0"/>
                <a:cs typeface="Times New Roman" pitchFamily="18" charset="0"/>
              </a:rPr>
              <a:t>Dutt</a:t>
            </a:r>
            <a:r>
              <a:rPr lang="en-US" sz="2100" dirty="0">
                <a:latin typeface="Times New Roman" panose="02020603050405020304" pitchFamily="18" charset="0"/>
                <a:cs typeface="Times New Roman" pitchFamily="18" charset="0"/>
              </a:rPr>
              <a:t>, P. </a:t>
            </a:r>
            <a:r>
              <a:rPr lang="en-US" sz="2100" dirty="0" err="1">
                <a:latin typeface="Times New Roman" panose="02020603050405020304" pitchFamily="18" charset="0"/>
                <a:cs typeface="Times New Roman" pitchFamily="18" charset="0"/>
              </a:rPr>
              <a:t>Goyal</a:t>
            </a:r>
            <a:r>
              <a:rPr lang="en-US" sz="2100" dirty="0">
                <a:latin typeface="Times New Roman" panose="02020603050405020304" pitchFamily="18" charset="0"/>
                <a:cs typeface="Times New Roman" pitchFamily="18" charset="0"/>
              </a:rPr>
              <a:t> and A. Mukherjee, "Spread of Hate Speech in Online Social Media", </a:t>
            </a:r>
            <a:r>
              <a:rPr lang="en-US" sz="2100" i="1" dirty="0">
                <a:latin typeface="Times New Roman" panose="02020603050405020304" pitchFamily="18" charset="0"/>
                <a:cs typeface="Times New Roman" pitchFamily="18" charset="0"/>
              </a:rPr>
              <a:t>Proceedings of the 10th ACM Conference on Web Science </a:t>
            </a:r>
            <a:endParaRPr lang="en-US" sz="2100" dirty="0">
              <a:latin typeface="Times New Roman" panose="02020603050405020304" pitchFamily="18" charset="0"/>
              <a:cs typeface="Times New Roman" pitchFamily="18" charset="0"/>
            </a:endParaRPr>
          </a:p>
          <a:p>
            <a:r>
              <a:rPr lang="en-US" sz="2100" b="1" dirty="0">
                <a:latin typeface="Times New Roman" panose="02020603050405020304" pitchFamily="18" charset="0"/>
                <a:cs typeface="Times New Roman" pitchFamily="18" charset="0"/>
              </a:rPr>
              <a:t>[10] </a:t>
            </a:r>
            <a:r>
              <a:rPr lang="en-US" sz="2100" dirty="0">
                <a:latin typeface="Times New Roman" panose="02020603050405020304" pitchFamily="18" charset="0"/>
                <a:cs typeface="Times New Roman" pitchFamily="18" charset="0"/>
              </a:rPr>
              <a:t> H. </a:t>
            </a:r>
            <a:r>
              <a:rPr lang="en-US" sz="2100" dirty="0" err="1">
                <a:latin typeface="Times New Roman" panose="02020603050405020304" pitchFamily="18" charset="0"/>
                <a:cs typeface="Times New Roman" pitchFamily="18" charset="0"/>
              </a:rPr>
              <a:t>Hilal</a:t>
            </a:r>
            <a:r>
              <a:rPr lang="en-US" sz="2100" dirty="0">
                <a:latin typeface="Times New Roman" panose="02020603050405020304" pitchFamily="18" charset="0"/>
                <a:cs typeface="Times New Roman" pitchFamily="18" charset="0"/>
              </a:rPr>
              <a:t> Bashir and S. A. </a:t>
            </a:r>
            <a:r>
              <a:rPr lang="en-US" sz="2100" dirty="0" err="1">
                <a:latin typeface="Times New Roman" panose="02020603050405020304" pitchFamily="18" charset="0"/>
                <a:cs typeface="Times New Roman" pitchFamily="18" charset="0"/>
              </a:rPr>
              <a:t>Bhat</a:t>
            </a:r>
            <a:r>
              <a:rPr lang="en-US" sz="2100" dirty="0">
                <a:latin typeface="Times New Roman" panose="02020603050405020304" pitchFamily="18" charset="0"/>
                <a:cs typeface="Times New Roman" pitchFamily="18" charset="0"/>
              </a:rPr>
              <a:t>, "Effects of Social Media on Mental Health: A Review", </a:t>
            </a:r>
            <a:r>
              <a:rPr lang="en-US" sz="2100" i="1" dirty="0">
                <a:latin typeface="Times New Roman" panose="02020603050405020304" pitchFamily="18" charset="0"/>
                <a:cs typeface="Times New Roman" pitchFamily="18" charset="0"/>
              </a:rPr>
              <a:t>The International Journal of Indian Psychology</a:t>
            </a:r>
            <a:r>
              <a:rPr lang="en-US" sz="2100" dirty="0">
                <a:latin typeface="Times New Roman" panose="02020603050405020304" pitchFamily="18" charset="0"/>
                <a:cs typeface="Times New Roman" pitchFamily="18" charset="0"/>
              </a:rPr>
              <a:t>, vol. 4, no. 3, 2017</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Title 1"/>
          <p:cNvSpPr>
            <a:spLocks noGrp="1"/>
          </p:cNvSpPr>
          <p:nvPr>
            <p:ph type="title"/>
          </p:nvPr>
        </p:nvSpPr>
        <p:spPr/>
        <p:txBody>
          <a:bodyPr>
            <a:normAutofit/>
          </a:bodyPr>
          <a:lstStyle/>
          <a:p>
            <a:br>
              <a:rPr lang="en-IN" dirty="0"/>
            </a:br>
            <a:endParaRPr lang="en-IN" dirty="0"/>
          </a:p>
        </p:txBody>
      </p:sp>
      <p:sp>
        <p:nvSpPr>
          <p:cNvPr id="1048613"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614"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15" name="Slide Number Placeholder 4"/>
          <p:cNvSpPr>
            <a:spLocks noGrp="1"/>
          </p:cNvSpPr>
          <p:nvPr>
            <p:ph type="sldNum" sz="quarter" idx="12"/>
          </p:nvPr>
        </p:nvSpPr>
        <p:spPr/>
        <p:txBody>
          <a:bodyPr/>
          <a:lstStyle/>
          <a:p>
            <a:fld id="{B6F15528-21DE-4FAA-801E-634DDDAF4B2B}" type="slidenum">
              <a:rPr lang="en-US" smtClean="0"/>
              <a:t>4</a:t>
            </a:fld>
            <a:endParaRPr lang="en-US" dirty="0"/>
          </a:p>
        </p:txBody>
      </p:sp>
      <p:sp>
        <p:nvSpPr>
          <p:cNvPr id="1048616"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Motivation</a:t>
            </a:r>
          </a:p>
        </p:txBody>
      </p:sp>
      <p:sp>
        <p:nvSpPr>
          <p:cNvPr id="1048617" name="Rectangle 7"/>
          <p:cNvSpPr/>
          <p:nvPr/>
        </p:nvSpPr>
        <p:spPr>
          <a:xfrm>
            <a:off x="762000" y="1401003"/>
            <a:ext cx="10329333" cy="3825241"/>
          </a:xfrm>
          <a:prstGeom prst="rect">
            <a:avLst/>
          </a:prstGeom>
        </p:spPr>
        <p:txBody>
          <a:bodyPr wrap="square">
            <a:spAutoFit/>
          </a:bodyPr>
          <a:lstStyle/>
          <a:p>
            <a:pPr>
              <a:lnSpc>
                <a:spcPct val="150000"/>
              </a:lnSpc>
            </a:pPr>
            <a:endParaRPr lang="en-US" sz="2400" dirty="0">
              <a:latin typeface="Times New Roman" pitchFamily="18" charset="0"/>
              <a:cs typeface="Times New Roman" pitchFamily="18" charset="0"/>
            </a:endParaRPr>
          </a:p>
          <a:p>
            <a:pPr>
              <a:lnSpc>
                <a:spcPct val="150000"/>
              </a:lnSpc>
            </a:pPr>
            <a:r>
              <a:rPr lang="en-US" sz="2400" dirty="0">
                <a:latin typeface="Times New Roman" pitchFamily="18" charset="0"/>
                <a:cs typeface="Times New Roman" pitchFamily="18" charset="0"/>
              </a:rPr>
              <a:t>Instagram is one of the most popular social media platforms, and with its growing user base, the presence of fake profiles has become a significant concern. Fake profiles can be used for various malicious purposes, including spreading misinformation, phishing, or cyberbullying. This project aims to develop a machine learning model that can accurately identify and classify fake Instagram profiles.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7" name="Title 1"/>
          <p:cNvSpPr>
            <a:spLocks noGrp="1"/>
          </p:cNvSpPr>
          <p:nvPr>
            <p:ph type="title"/>
          </p:nvPr>
        </p:nvSpPr>
        <p:spPr/>
        <p:txBody>
          <a:bodyPr>
            <a:normAutofit/>
          </a:bodyPr>
          <a:lstStyle/>
          <a:p>
            <a:br>
              <a:rPr lang="en-IN" dirty="0"/>
            </a:br>
            <a:endParaRPr lang="en-IN" dirty="0"/>
          </a:p>
        </p:txBody>
      </p:sp>
      <p:sp>
        <p:nvSpPr>
          <p:cNvPr id="1048648" name="Content Placeholder 2"/>
          <p:cNvSpPr>
            <a:spLocks noGrp="1"/>
          </p:cNvSpPr>
          <p:nvPr>
            <p:ph idx="1"/>
          </p:nvPr>
        </p:nvSpPr>
        <p:spPr/>
        <p:txBody>
          <a:bodyPr>
            <a:normAutofit/>
          </a:bodyPr>
          <a:lstStyle/>
          <a:p>
            <a:pPr>
              <a:lnSpc>
                <a:spcPct val="150000"/>
              </a:lnSpc>
              <a:buNone/>
            </a:pPr>
            <a:r>
              <a:rPr lang="en-US" sz="2400" dirty="0">
                <a:latin typeface="Times New Roman" panose="02020603050405020304" pitchFamily="18" charset="0"/>
                <a:cs typeface="Times New Roman" pitchFamily="18" charset="0"/>
              </a:rPr>
              <a:t>    To develop a windows based model to identify and classify fake Instagram profile using machine learning algorithms such as Support Vector Machine and Random Forest algorithm.</a:t>
            </a:r>
            <a:endParaRPr lang="en-IN" sz="2400" dirty="0">
              <a:latin typeface="Times New Roman" panose="02020603050405020304" pitchFamily="18" charset="0"/>
              <a:cs typeface="Times New Roman" pitchFamily="18" charset="0"/>
            </a:endParaRPr>
          </a:p>
        </p:txBody>
      </p:sp>
      <p:sp>
        <p:nvSpPr>
          <p:cNvPr id="1048649"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50" name="Slide Number Placeholder 4"/>
          <p:cNvSpPr>
            <a:spLocks noGrp="1"/>
          </p:cNvSpPr>
          <p:nvPr>
            <p:ph type="sldNum" sz="quarter" idx="12"/>
          </p:nvPr>
        </p:nvSpPr>
        <p:spPr/>
        <p:txBody>
          <a:bodyPr/>
          <a:lstStyle/>
          <a:p>
            <a:fld id="{B6F15528-21DE-4FAA-801E-634DDDAF4B2B}" type="slidenum">
              <a:rPr lang="en-US" smtClean="0"/>
              <a:t>5</a:t>
            </a:fld>
            <a:endParaRPr lang="en-US" dirty="0"/>
          </a:p>
        </p:txBody>
      </p:sp>
      <p:sp>
        <p:nvSpPr>
          <p:cNvPr id="1048651"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Problem Statement</a:t>
            </a:r>
          </a:p>
        </p:txBody>
      </p:sp>
      <p:sp>
        <p:nvSpPr>
          <p:cNvPr id="1048652" name="Rectangle 7"/>
          <p:cNvSpPr/>
          <p:nvPr/>
        </p:nvSpPr>
        <p:spPr>
          <a:xfrm>
            <a:off x="846667" y="1509983"/>
            <a:ext cx="10329333" cy="548639"/>
          </a:xfrm>
          <a:prstGeom prst="rect">
            <a:avLst/>
          </a:prstGeom>
        </p:spPr>
        <p:txBody>
          <a:bodyPr wrap="square">
            <a:spAutoFit/>
          </a:bodyPr>
          <a:lstStyle/>
          <a:p>
            <a:pPr>
              <a:lnSpc>
                <a:spcPct val="150000"/>
              </a:lnSpc>
            </a:pPr>
            <a:r>
              <a:rPr lang="en-US" sz="2000" dirty="0">
                <a:latin typeface="Times New Roman" pitchFamily="18" charset="0"/>
                <a:cs typeface="Times New Roman" pitchFamily="18" charset="0"/>
              </a:rPr>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8" name="Title 1"/>
          <p:cNvSpPr>
            <a:spLocks noGrp="1"/>
          </p:cNvSpPr>
          <p:nvPr>
            <p:ph type="title"/>
          </p:nvPr>
        </p:nvSpPr>
        <p:spPr/>
        <p:txBody>
          <a:bodyPr>
            <a:normAutofit/>
          </a:bodyPr>
          <a:lstStyle/>
          <a:p>
            <a:br>
              <a:rPr lang="en-IN" dirty="0"/>
            </a:br>
            <a:endParaRPr lang="en-IN" dirty="0"/>
          </a:p>
        </p:txBody>
      </p:sp>
      <p:sp>
        <p:nvSpPr>
          <p:cNvPr id="1048619"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620"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21" name="Slide Number Placeholder 4"/>
          <p:cNvSpPr>
            <a:spLocks noGrp="1"/>
          </p:cNvSpPr>
          <p:nvPr>
            <p:ph type="sldNum" sz="quarter" idx="12"/>
          </p:nvPr>
        </p:nvSpPr>
        <p:spPr/>
        <p:txBody>
          <a:bodyPr/>
          <a:lstStyle/>
          <a:p>
            <a:fld id="{B6F15528-21DE-4FAA-801E-634DDDAF4B2B}" type="slidenum">
              <a:rPr lang="en-US" smtClean="0"/>
              <a:t>6</a:t>
            </a:fld>
            <a:endParaRPr lang="en-US" dirty="0"/>
          </a:p>
        </p:txBody>
      </p:sp>
      <p:sp>
        <p:nvSpPr>
          <p:cNvPr id="1048622"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Literature Survey</a:t>
            </a:r>
          </a:p>
        </p:txBody>
      </p:sp>
      <p:graphicFrame>
        <p:nvGraphicFramePr>
          <p:cNvPr id="4194304" name="Table 6"/>
          <p:cNvGraphicFramePr>
            <a:graphicFrameLocks noGrp="1"/>
          </p:cNvGraphicFramePr>
          <p:nvPr>
            <p:extLst>
              <p:ext uri="{D42A27DB-BD31-4B8C-83A1-F6EECF244321}">
                <p14:modId xmlns:p14="http://schemas.microsoft.com/office/powerpoint/2010/main" val="4125753067"/>
              </p:ext>
            </p:extLst>
          </p:nvPr>
        </p:nvGraphicFramePr>
        <p:xfrm>
          <a:off x="609599" y="1371600"/>
          <a:ext cx="10972802" cy="4648200"/>
        </p:xfrm>
        <a:graphic>
          <a:graphicData uri="http://schemas.openxmlformats.org/drawingml/2006/table">
            <a:tbl>
              <a:tblPr firstRow="1" bandRow="1">
                <a:tableStyleId>{5C22544A-7EE6-4342-B048-85BDC9FD1C3A}</a:tableStyleId>
              </a:tblPr>
              <a:tblGrid>
                <a:gridCol w="498763">
                  <a:extLst>
                    <a:ext uri="{9D8B030D-6E8A-4147-A177-3AD203B41FA5}">
                      <a16:colId xmlns:a16="http://schemas.microsoft.com/office/drawing/2014/main" val="20000"/>
                    </a:ext>
                  </a:extLst>
                </a:gridCol>
                <a:gridCol w="2066307">
                  <a:extLst>
                    <a:ext uri="{9D8B030D-6E8A-4147-A177-3AD203B41FA5}">
                      <a16:colId xmlns:a16="http://schemas.microsoft.com/office/drawing/2014/main" val="20001"/>
                    </a:ext>
                  </a:extLst>
                </a:gridCol>
                <a:gridCol w="712520">
                  <a:extLst>
                    <a:ext uri="{9D8B030D-6E8A-4147-A177-3AD203B41FA5}">
                      <a16:colId xmlns:a16="http://schemas.microsoft.com/office/drawing/2014/main" val="20002"/>
                    </a:ext>
                  </a:extLst>
                </a:gridCol>
                <a:gridCol w="1425040">
                  <a:extLst>
                    <a:ext uri="{9D8B030D-6E8A-4147-A177-3AD203B41FA5}">
                      <a16:colId xmlns:a16="http://schemas.microsoft.com/office/drawing/2014/main" val="20003"/>
                    </a:ext>
                  </a:extLst>
                </a:gridCol>
                <a:gridCol w="2137559">
                  <a:extLst>
                    <a:ext uri="{9D8B030D-6E8A-4147-A177-3AD203B41FA5}">
                      <a16:colId xmlns:a16="http://schemas.microsoft.com/office/drawing/2014/main" val="20004"/>
                    </a:ext>
                  </a:extLst>
                </a:gridCol>
                <a:gridCol w="1923803">
                  <a:extLst>
                    <a:ext uri="{9D8B030D-6E8A-4147-A177-3AD203B41FA5}">
                      <a16:colId xmlns:a16="http://schemas.microsoft.com/office/drawing/2014/main" val="20005"/>
                    </a:ext>
                  </a:extLst>
                </a:gridCol>
                <a:gridCol w="2208810">
                  <a:extLst>
                    <a:ext uri="{9D8B030D-6E8A-4147-A177-3AD203B41FA5}">
                      <a16:colId xmlns:a16="http://schemas.microsoft.com/office/drawing/2014/main" val="20006"/>
                    </a:ext>
                  </a:extLst>
                </a:gridCol>
              </a:tblGrid>
              <a:tr h="618948">
                <a:tc>
                  <a:txBody>
                    <a:bodyPr/>
                    <a:lstStyle/>
                    <a:p>
                      <a:r>
                        <a:rPr lang="en-US" sz="1600" b="1" dirty="0">
                          <a:latin typeface="Times New Roman" pitchFamily="18" charset="0"/>
                          <a:cs typeface="Times New Roman" pitchFamily="18" charset="0"/>
                        </a:rPr>
                        <a:t>Sr. No.</a:t>
                      </a:r>
                    </a:p>
                  </a:txBody>
                  <a:tcPr/>
                </a:tc>
                <a:tc>
                  <a:txBody>
                    <a:bodyPr/>
                    <a:lstStyle/>
                    <a:p>
                      <a:r>
                        <a:rPr lang="en-US" sz="1600" b="1" dirty="0">
                          <a:latin typeface="Times New Roman" pitchFamily="18" charset="0"/>
                          <a:cs typeface="Times New Roman" pitchFamily="18" charset="0"/>
                        </a:rPr>
                        <a:t>Topic Name</a:t>
                      </a:r>
                    </a:p>
                  </a:txBody>
                  <a:tcPr/>
                </a:tc>
                <a:tc>
                  <a:txBody>
                    <a:bodyPr/>
                    <a:lstStyle/>
                    <a:p>
                      <a:r>
                        <a:rPr lang="en-US" sz="1600" b="1" dirty="0">
                          <a:latin typeface="Times New Roman" pitchFamily="18" charset="0"/>
                          <a:cs typeface="Times New Roman" pitchFamily="18" charset="0"/>
                        </a:rPr>
                        <a:t>Year</a:t>
                      </a:r>
                    </a:p>
                  </a:txBody>
                  <a:tcPr/>
                </a:tc>
                <a:tc>
                  <a:txBody>
                    <a:bodyPr/>
                    <a:lstStyle/>
                    <a:p>
                      <a:r>
                        <a:rPr lang="en-US" sz="1600" b="1" dirty="0">
                          <a:latin typeface="Times New Roman" pitchFamily="18" charset="0"/>
                          <a:cs typeface="Times New Roman" pitchFamily="18" charset="0"/>
                        </a:rPr>
                        <a:t>Author</a:t>
                      </a:r>
                      <a:r>
                        <a:rPr lang="en-US" sz="1600" b="1" baseline="0" dirty="0">
                          <a:latin typeface="Times New Roman" pitchFamily="18" charset="0"/>
                          <a:cs typeface="Times New Roman" pitchFamily="18" charset="0"/>
                        </a:rPr>
                        <a:t> </a:t>
                      </a:r>
                      <a:r>
                        <a:rPr lang="en-US" sz="1600" b="1" dirty="0">
                          <a:latin typeface="Times New Roman" pitchFamily="18" charset="0"/>
                          <a:cs typeface="Times New Roman" pitchFamily="18" charset="0"/>
                        </a:rPr>
                        <a:t>Name</a:t>
                      </a:r>
                    </a:p>
                  </a:txBody>
                  <a:tcPr/>
                </a:tc>
                <a:tc>
                  <a:txBody>
                    <a:bodyPr/>
                    <a:lstStyle/>
                    <a:p>
                      <a:r>
                        <a:rPr lang="en-US" sz="1600" b="1" dirty="0">
                          <a:latin typeface="Times New Roman" pitchFamily="18" charset="0"/>
                          <a:cs typeface="Times New Roman" pitchFamily="18" charset="0"/>
                        </a:rPr>
                        <a:t>Advantages</a:t>
                      </a:r>
                    </a:p>
                  </a:txBody>
                  <a:tcPr/>
                </a:tc>
                <a:tc>
                  <a:txBody>
                    <a:bodyPr/>
                    <a:lstStyle/>
                    <a:p>
                      <a:r>
                        <a:rPr lang="en-US" sz="1600" b="1" dirty="0">
                          <a:latin typeface="Times New Roman" pitchFamily="18" charset="0"/>
                          <a:cs typeface="Times New Roman" pitchFamily="18" charset="0"/>
                        </a:rPr>
                        <a:t>Disadvantages</a:t>
                      </a:r>
                    </a:p>
                  </a:txBody>
                  <a:tcPr/>
                </a:tc>
                <a:tc>
                  <a:txBody>
                    <a:bodyPr/>
                    <a:lstStyle/>
                    <a:p>
                      <a:r>
                        <a:rPr lang="en-US" sz="1600" b="1" dirty="0">
                          <a:latin typeface="Times New Roman" pitchFamily="18" charset="0"/>
                          <a:cs typeface="Times New Roman" pitchFamily="18" charset="0"/>
                        </a:rPr>
                        <a:t>Description</a:t>
                      </a:r>
                    </a:p>
                  </a:txBody>
                  <a:tcPr/>
                </a:tc>
                <a:extLst>
                  <a:ext uri="{0D108BD9-81ED-4DB2-BD59-A6C34878D82A}">
                    <a16:rowId xmlns:a16="http://schemas.microsoft.com/office/drawing/2014/main" val="10000"/>
                  </a:ext>
                </a:extLst>
              </a:tr>
              <a:tr h="1661387">
                <a:tc>
                  <a:txBody>
                    <a:bodyPr/>
                    <a:lstStyle/>
                    <a:p>
                      <a:r>
                        <a:rPr lang="en-US" sz="1600" dirty="0">
                          <a:latin typeface="Times New Roman" pitchFamily="18" charset="0"/>
                          <a:cs typeface="Times New Roman" pitchFamily="18" charset="0"/>
                        </a:rPr>
                        <a:t>1</a:t>
                      </a:r>
                    </a:p>
                  </a:txBody>
                  <a:tcPr/>
                </a:tc>
                <a:tc>
                  <a:txBody>
                    <a:bodyPr/>
                    <a:lstStyle/>
                    <a:p>
                      <a:pPr algn="l"/>
                      <a:r>
                        <a:rPr lang="en-US" sz="1600" dirty="0">
                          <a:latin typeface="Times New Roman" pitchFamily="18" charset="0"/>
                          <a:cs typeface="Times New Roman" pitchFamily="18" charset="0"/>
                        </a:rPr>
                        <a:t>Prediction of Fake Instagram Profiles using Machine Learning</a:t>
                      </a:r>
                    </a:p>
                  </a:txBody>
                  <a:tcPr/>
                </a:tc>
                <a:tc>
                  <a:txBody>
                    <a:bodyPr/>
                    <a:lstStyle/>
                    <a:p>
                      <a:r>
                        <a:rPr lang="en-US" sz="1600" dirty="0">
                          <a:latin typeface="Times New Roman" pitchFamily="18" charset="0"/>
                          <a:cs typeface="Times New Roman" pitchFamily="18" charset="0"/>
                        </a:rPr>
                        <a:t>2023</a:t>
                      </a:r>
                    </a:p>
                  </a:txBody>
                  <a:tcPr/>
                </a:tc>
                <a:tc>
                  <a:txBody>
                    <a:bodyPr/>
                    <a:lstStyle/>
                    <a:p>
                      <a:r>
                        <a:rPr lang="en-US" sz="1600" dirty="0">
                          <a:latin typeface="Times New Roman" pitchFamily="18" charset="0"/>
                          <a:cs typeface="Times New Roman" pitchFamily="18" charset="0"/>
                        </a:rPr>
                        <a:t>S. Saranya Shree, C. </a:t>
                      </a:r>
                      <a:r>
                        <a:rPr lang="en-US" sz="1600" dirty="0" err="1">
                          <a:latin typeface="Times New Roman" pitchFamily="18" charset="0"/>
                          <a:cs typeface="Times New Roman" pitchFamily="18" charset="0"/>
                        </a:rPr>
                        <a:t>Subhiksha</a:t>
                      </a:r>
                      <a:r>
                        <a:rPr lang="en-US" sz="1600" dirty="0">
                          <a:latin typeface="Times New Roman" pitchFamily="18" charset="0"/>
                          <a:cs typeface="Times New Roman" pitchFamily="18" charset="0"/>
                        </a:rPr>
                        <a:t>, R. </a:t>
                      </a:r>
                      <a:r>
                        <a:rPr lang="en-US" sz="1600" dirty="0" err="1">
                          <a:latin typeface="Times New Roman" pitchFamily="18" charset="0"/>
                          <a:cs typeface="Times New Roman" pitchFamily="18" charset="0"/>
                        </a:rPr>
                        <a:t>Subhashimi</a:t>
                      </a:r>
                      <a:endParaRPr lang="en-US" sz="1600" dirty="0">
                        <a:latin typeface="Times New Roman" pitchFamily="18" charset="0"/>
                        <a:cs typeface="Times New Roman" pitchFamily="18" charset="0"/>
                      </a:endParaRPr>
                    </a:p>
                  </a:txBody>
                  <a:tcPr/>
                </a:tc>
                <a:tc>
                  <a:txBody>
                    <a:bodyPr/>
                    <a:lstStyle/>
                    <a:p>
                      <a:r>
                        <a:rPr lang="en-US" sz="1600" b="0" i="0" kern="1200" dirty="0">
                          <a:solidFill>
                            <a:schemeClr val="dk1"/>
                          </a:solidFill>
                          <a:effectLst/>
                          <a:latin typeface="Times New Roman" pitchFamily="18" charset="0"/>
                          <a:ea typeface="+mn-ea"/>
                          <a:cs typeface="Times New Roman" pitchFamily="18" charset="0"/>
                        </a:rPr>
                        <a:t>Reducing the number of fake profiles can lead to a more positive user experience on Instagram</a:t>
                      </a:r>
                      <a:endParaRPr lang="en-US" sz="1600" dirty="0">
                        <a:latin typeface="Times New Roman" pitchFamily="18" charset="0"/>
                        <a:cs typeface="Times New Roman" pitchFamily="18" charset="0"/>
                      </a:endParaRPr>
                    </a:p>
                  </a:txBody>
                  <a:tcPr/>
                </a:tc>
                <a:tc>
                  <a:txBody>
                    <a:bodyPr/>
                    <a:lstStyle/>
                    <a:p>
                      <a:r>
                        <a:rPr lang="en-US" sz="1600" b="0" i="0" kern="1200" dirty="0">
                          <a:solidFill>
                            <a:schemeClr val="dk1"/>
                          </a:solidFill>
                          <a:effectLst/>
                          <a:latin typeface="Times New Roman" pitchFamily="18" charset="0"/>
                          <a:ea typeface="+mn-ea"/>
                          <a:cs typeface="Times New Roman" pitchFamily="18" charset="0"/>
                        </a:rPr>
                        <a:t>Detecting fake profiles raises concerns about user privacy.</a:t>
                      </a:r>
                      <a:endParaRPr lang="en-US" sz="1600" dirty="0">
                        <a:latin typeface="Times New Roman" pitchFamily="18" charset="0"/>
                        <a:cs typeface="Times New Roman" pitchFamily="18" charset="0"/>
                      </a:endParaRPr>
                    </a:p>
                  </a:txBody>
                  <a:tcPr/>
                </a:tc>
                <a:tc>
                  <a:txBody>
                    <a:bodyPr/>
                    <a:lstStyle/>
                    <a:p>
                      <a:r>
                        <a:rPr lang="en-US" sz="1600" dirty="0">
                          <a:latin typeface="Times New Roman" pitchFamily="18" charset="0"/>
                          <a:cs typeface="Times New Roman" pitchFamily="18" charset="0"/>
                        </a:rPr>
                        <a:t>It is necessary to differentiate between genuine and fake accounts on social media based on the classification. </a:t>
                      </a:r>
                    </a:p>
                  </a:txBody>
                  <a:tcPr/>
                </a:tc>
                <a:extLst>
                  <a:ext uri="{0D108BD9-81ED-4DB2-BD59-A6C34878D82A}">
                    <a16:rowId xmlns:a16="http://schemas.microsoft.com/office/drawing/2014/main" val="10001"/>
                  </a:ext>
                </a:extLst>
              </a:tr>
              <a:tr h="2367865">
                <a:tc>
                  <a:txBody>
                    <a:bodyPr/>
                    <a:lstStyle/>
                    <a:p>
                      <a:r>
                        <a:rPr lang="en-US" sz="1600" dirty="0">
                          <a:latin typeface="Times New Roman" pitchFamily="18" charset="0"/>
                          <a:cs typeface="Times New Roman" pitchFamily="18" charset="0"/>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Times New Roman" pitchFamily="18" charset="0"/>
                          <a:cs typeface="Times New Roman" pitchFamily="18" charset="0"/>
                        </a:rPr>
                        <a:t>Fake Accounts Detection on Social Media (Instagram and Twitter)</a:t>
                      </a:r>
                    </a:p>
                  </a:txBody>
                  <a:tcPr/>
                </a:tc>
                <a:tc>
                  <a:txBody>
                    <a:bodyPr/>
                    <a:lstStyle/>
                    <a:p>
                      <a:r>
                        <a:rPr lang="en-US" sz="1600" dirty="0">
                          <a:latin typeface="Times New Roman" pitchFamily="18" charset="0"/>
                          <a:cs typeface="Times New Roman" pitchFamily="18" charset="0"/>
                        </a:rPr>
                        <a:t>2023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latin typeface="Times New Roman" pitchFamily="18" charset="0"/>
                          <a:cs typeface="Times New Roman" pitchFamily="18" charset="0"/>
                        </a:rPr>
                        <a:t>Dr.P.V.Kumar</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S.Shanti.Vardhan</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Y.Kavya</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K.Badri.Singh</a:t>
                      </a:r>
                      <a:endParaRPr lang="en-US" sz="1600" dirty="0">
                        <a:latin typeface="Times New Roman" pitchFamily="18" charset="0"/>
                        <a:cs typeface="Times New Roman" pitchFamily="18" charset="0"/>
                      </a:endParaRPr>
                    </a:p>
                  </a:txBody>
                  <a:tcPr/>
                </a:tc>
                <a:tc>
                  <a:txBody>
                    <a:bodyPr/>
                    <a:lstStyle/>
                    <a:p>
                      <a:r>
                        <a:rPr lang="en-US" sz="1600" b="0" i="0" kern="1200" dirty="0">
                          <a:solidFill>
                            <a:schemeClr val="dk1"/>
                          </a:solidFill>
                          <a:effectLst/>
                          <a:latin typeface="Times New Roman" pitchFamily="18" charset="0"/>
                          <a:ea typeface="+mn-ea"/>
                          <a:cs typeface="Times New Roman" pitchFamily="18" charset="0"/>
                        </a:rPr>
                        <a:t>Handle a massive number of profiles, which is crucial on a platform as large as Instagram.</a:t>
                      </a:r>
                      <a:endParaRPr lang="en-US" sz="1600" dirty="0">
                        <a:latin typeface="Times New Roman" pitchFamily="18" charset="0"/>
                        <a:cs typeface="Times New Roman" pitchFamily="18" charset="0"/>
                      </a:endParaRPr>
                    </a:p>
                  </a:txBody>
                  <a:tcPr/>
                </a:tc>
                <a:tc>
                  <a:txBody>
                    <a:bodyPr/>
                    <a:lstStyle/>
                    <a:p>
                      <a:r>
                        <a:rPr lang="en-US" sz="1600" dirty="0">
                          <a:latin typeface="Times New Roman" pitchFamily="18" charset="0"/>
                          <a:cs typeface="Times New Roman" pitchFamily="18" charset="0"/>
                        </a:rPr>
                        <a:t>I</a:t>
                      </a:r>
                      <a:r>
                        <a:rPr lang="en-US" sz="1600" b="0" i="0" kern="1200" dirty="0">
                          <a:solidFill>
                            <a:schemeClr val="dk1"/>
                          </a:solidFill>
                          <a:effectLst/>
                          <a:latin typeface="Times New Roman" pitchFamily="18" charset="0"/>
                          <a:ea typeface="+mn-ea"/>
                          <a:cs typeface="Times New Roman" pitchFamily="18" charset="0"/>
                        </a:rPr>
                        <a:t>t may lead to unfair or inaccurate profiling and potential discrimination.</a:t>
                      </a:r>
                      <a:endParaRPr lang="en-US" sz="1600" dirty="0">
                        <a:latin typeface="Times New Roman" pitchFamily="18" charset="0"/>
                        <a:cs typeface="Times New Roman" pitchFamily="18" charset="0"/>
                      </a:endParaRPr>
                    </a:p>
                  </a:txBody>
                  <a:tcPr/>
                </a:tc>
                <a:tc>
                  <a:txBody>
                    <a:bodyPr/>
                    <a:lstStyle/>
                    <a:p>
                      <a:r>
                        <a:rPr lang="en-US" sz="1600" dirty="0">
                          <a:latin typeface="Times New Roman" pitchFamily="18" charset="0"/>
                          <a:cs typeface="Times New Roman" pitchFamily="18" charset="0"/>
                        </a:rPr>
                        <a:t>The popularity of social media users is determined by followers and hence users resort to different wrong means to promote increased profile followers.</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7" name="Title 1"/>
          <p:cNvSpPr>
            <a:spLocks noGrp="1"/>
          </p:cNvSpPr>
          <p:nvPr>
            <p:ph type="title"/>
          </p:nvPr>
        </p:nvSpPr>
        <p:spPr/>
        <p:txBody>
          <a:bodyPr>
            <a:normAutofit/>
          </a:bodyPr>
          <a:lstStyle/>
          <a:p>
            <a:br>
              <a:rPr lang="en-IN" dirty="0"/>
            </a:br>
            <a:endParaRPr lang="en-IN" dirty="0"/>
          </a:p>
        </p:txBody>
      </p:sp>
      <p:sp>
        <p:nvSpPr>
          <p:cNvPr id="1048628"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629"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30" name="Slide Number Placeholder 4"/>
          <p:cNvSpPr>
            <a:spLocks noGrp="1"/>
          </p:cNvSpPr>
          <p:nvPr>
            <p:ph type="sldNum" sz="quarter" idx="12"/>
          </p:nvPr>
        </p:nvSpPr>
        <p:spPr/>
        <p:txBody>
          <a:bodyPr/>
          <a:lstStyle/>
          <a:p>
            <a:fld id="{B6F15528-21DE-4FAA-801E-634DDDAF4B2B}" type="slidenum">
              <a:rPr lang="en-US" smtClean="0"/>
              <a:t>7</a:t>
            </a:fld>
            <a:endParaRPr lang="en-US" dirty="0"/>
          </a:p>
        </p:txBody>
      </p:sp>
      <p:sp>
        <p:nvSpPr>
          <p:cNvPr id="1048631" name="Title 1"/>
          <p:cNvSpPr txBox="1"/>
          <p:nvPr/>
        </p:nvSpPr>
        <p:spPr>
          <a:xfrm>
            <a:off x="609599" y="93591"/>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Literature Survey</a:t>
            </a:r>
          </a:p>
        </p:txBody>
      </p:sp>
      <p:graphicFrame>
        <p:nvGraphicFramePr>
          <p:cNvPr id="4194305" name="Table 6"/>
          <p:cNvGraphicFramePr>
            <a:graphicFrameLocks noGrp="1"/>
          </p:cNvGraphicFramePr>
          <p:nvPr>
            <p:extLst>
              <p:ext uri="{D42A27DB-BD31-4B8C-83A1-F6EECF244321}">
                <p14:modId xmlns:p14="http://schemas.microsoft.com/office/powerpoint/2010/main" val="1065590220"/>
              </p:ext>
            </p:extLst>
          </p:nvPr>
        </p:nvGraphicFramePr>
        <p:xfrm>
          <a:off x="609598" y="1415978"/>
          <a:ext cx="10972799" cy="4603822"/>
        </p:xfrm>
        <a:graphic>
          <a:graphicData uri="http://schemas.openxmlformats.org/drawingml/2006/table">
            <a:tbl>
              <a:tblPr firstRow="1" bandRow="1">
                <a:tableStyleId>{5C22544A-7EE6-4342-B048-85BDC9FD1C3A}</a:tableStyleId>
              </a:tblPr>
              <a:tblGrid>
                <a:gridCol w="512065">
                  <a:extLst>
                    <a:ext uri="{9D8B030D-6E8A-4147-A177-3AD203B41FA5}">
                      <a16:colId xmlns:a16="http://schemas.microsoft.com/office/drawing/2014/main" val="20000"/>
                    </a:ext>
                  </a:extLst>
                </a:gridCol>
                <a:gridCol w="1668428">
                  <a:extLst>
                    <a:ext uri="{9D8B030D-6E8A-4147-A177-3AD203B41FA5}">
                      <a16:colId xmlns:a16="http://schemas.microsoft.com/office/drawing/2014/main" val="20001"/>
                    </a:ext>
                  </a:extLst>
                </a:gridCol>
                <a:gridCol w="745588">
                  <a:extLst>
                    <a:ext uri="{9D8B030D-6E8A-4147-A177-3AD203B41FA5}">
                      <a16:colId xmlns:a16="http://schemas.microsoft.com/office/drawing/2014/main" val="20002"/>
                    </a:ext>
                  </a:extLst>
                </a:gridCol>
                <a:gridCol w="1975104">
                  <a:extLst>
                    <a:ext uri="{9D8B030D-6E8A-4147-A177-3AD203B41FA5}">
                      <a16:colId xmlns:a16="http://schemas.microsoft.com/office/drawing/2014/main" val="20003"/>
                    </a:ext>
                  </a:extLst>
                </a:gridCol>
                <a:gridCol w="1851309">
                  <a:extLst>
                    <a:ext uri="{9D8B030D-6E8A-4147-A177-3AD203B41FA5}">
                      <a16:colId xmlns:a16="http://schemas.microsoft.com/office/drawing/2014/main" val="20004"/>
                    </a:ext>
                  </a:extLst>
                </a:gridCol>
                <a:gridCol w="1888585">
                  <a:extLst>
                    <a:ext uri="{9D8B030D-6E8A-4147-A177-3AD203B41FA5}">
                      <a16:colId xmlns:a16="http://schemas.microsoft.com/office/drawing/2014/main" val="20005"/>
                    </a:ext>
                  </a:extLst>
                </a:gridCol>
                <a:gridCol w="2331720">
                  <a:extLst>
                    <a:ext uri="{9D8B030D-6E8A-4147-A177-3AD203B41FA5}">
                      <a16:colId xmlns:a16="http://schemas.microsoft.com/office/drawing/2014/main" val="20006"/>
                    </a:ext>
                  </a:extLst>
                </a:gridCol>
              </a:tblGrid>
              <a:tr h="950776">
                <a:tc>
                  <a:txBody>
                    <a:bodyPr/>
                    <a:lstStyle/>
                    <a:p>
                      <a:r>
                        <a:rPr lang="en-US" sz="1600" b="1" dirty="0">
                          <a:latin typeface="Times New Roman" pitchFamily="18" charset="0"/>
                          <a:cs typeface="Times New Roman" pitchFamily="18" charset="0"/>
                        </a:rPr>
                        <a:t>Sr. No.</a:t>
                      </a:r>
                    </a:p>
                  </a:txBody>
                  <a:tcPr/>
                </a:tc>
                <a:tc>
                  <a:txBody>
                    <a:bodyPr/>
                    <a:lstStyle/>
                    <a:p>
                      <a:r>
                        <a:rPr lang="en-US" sz="1600" b="1" dirty="0">
                          <a:latin typeface="Times New Roman" pitchFamily="18" charset="0"/>
                          <a:cs typeface="Times New Roman" pitchFamily="18" charset="0"/>
                        </a:rPr>
                        <a:t>Topic Name</a:t>
                      </a:r>
                    </a:p>
                  </a:txBody>
                  <a:tcPr/>
                </a:tc>
                <a:tc>
                  <a:txBody>
                    <a:bodyPr/>
                    <a:lstStyle/>
                    <a:p>
                      <a:r>
                        <a:rPr lang="en-US" sz="1600" b="1" dirty="0">
                          <a:latin typeface="Times New Roman" pitchFamily="18" charset="0"/>
                          <a:cs typeface="Times New Roman" pitchFamily="18" charset="0"/>
                        </a:rPr>
                        <a:t>Year</a:t>
                      </a:r>
                    </a:p>
                  </a:txBody>
                  <a:tcPr/>
                </a:tc>
                <a:tc>
                  <a:txBody>
                    <a:bodyPr/>
                    <a:lstStyle/>
                    <a:p>
                      <a:r>
                        <a:rPr lang="en-US" sz="1600" b="1" dirty="0">
                          <a:latin typeface="Times New Roman" pitchFamily="18" charset="0"/>
                          <a:cs typeface="Times New Roman" pitchFamily="18" charset="0"/>
                        </a:rPr>
                        <a:t>Author</a:t>
                      </a:r>
                      <a:r>
                        <a:rPr lang="en-US" sz="1600" b="1" baseline="0" dirty="0">
                          <a:latin typeface="Times New Roman" pitchFamily="18" charset="0"/>
                          <a:cs typeface="Times New Roman" pitchFamily="18" charset="0"/>
                        </a:rPr>
                        <a:t> </a:t>
                      </a:r>
                      <a:r>
                        <a:rPr lang="en-US" sz="1600" b="1" dirty="0">
                          <a:latin typeface="Times New Roman" pitchFamily="18" charset="0"/>
                          <a:cs typeface="Times New Roman" pitchFamily="18" charset="0"/>
                        </a:rPr>
                        <a:t>Name</a:t>
                      </a:r>
                    </a:p>
                  </a:txBody>
                  <a:tcPr/>
                </a:tc>
                <a:tc>
                  <a:txBody>
                    <a:bodyPr/>
                    <a:lstStyle/>
                    <a:p>
                      <a:r>
                        <a:rPr lang="en-US" sz="1600" b="1" dirty="0">
                          <a:latin typeface="Times New Roman" pitchFamily="18" charset="0"/>
                          <a:cs typeface="Times New Roman" pitchFamily="18" charset="0"/>
                        </a:rPr>
                        <a:t>Advantages</a:t>
                      </a:r>
                    </a:p>
                  </a:txBody>
                  <a:tcPr/>
                </a:tc>
                <a:tc>
                  <a:txBody>
                    <a:bodyPr/>
                    <a:lstStyle/>
                    <a:p>
                      <a:r>
                        <a:rPr lang="en-US" sz="1600" b="1" dirty="0">
                          <a:latin typeface="Times New Roman" pitchFamily="18" charset="0"/>
                          <a:cs typeface="Times New Roman" pitchFamily="18" charset="0"/>
                        </a:rPr>
                        <a:t>Disadvantages</a:t>
                      </a:r>
                    </a:p>
                  </a:txBody>
                  <a:tcPr/>
                </a:tc>
                <a:tc>
                  <a:txBody>
                    <a:bodyPr/>
                    <a:lstStyle/>
                    <a:p>
                      <a:r>
                        <a:rPr lang="en-US" sz="1600" b="1" dirty="0">
                          <a:latin typeface="Times New Roman" pitchFamily="18" charset="0"/>
                          <a:cs typeface="Times New Roman" pitchFamily="18" charset="0"/>
                        </a:rPr>
                        <a:t>Description</a:t>
                      </a:r>
                    </a:p>
                  </a:txBody>
                  <a:tcPr/>
                </a:tc>
                <a:extLst>
                  <a:ext uri="{0D108BD9-81ED-4DB2-BD59-A6C34878D82A}">
                    <a16:rowId xmlns:a16="http://schemas.microsoft.com/office/drawing/2014/main" val="10000"/>
                  </a:ext>
                </a:extLst>
              </a:tr>
              <a:tr h="2225037">
                <a:tc>
                  <a:txBody>
                    <a:bodyPr/>
                    <a:lstStyle/>
                    <a:p>
                      <a:r>
                        <a:rPr lang="en-US" sz="1600" dirty="0">
                          <a:latin typeface="Times New Roman" pitchFamily="18" charset="0"/>
                          <a:cs typeface="Times New Roman" pitchFamily="18" charset="0"/>
                        </a:rPr>
                        <a:t>3</a:t>
                      </a:r>
                    </a:p>
                  </a:txBody>
                  <a:tcPr/>
                </a:tc>
                <a:tc>
                  <a:txBody>
                    <a:bodyPr/>
                    <a:lstStyle/>
                    <a:p>
                      <a:pPr algn="l"/>
                      <a:r>
                        <a:rPr lang="en-US" sz="1600" dirty="0">
                          <a:latin typeface="Times New Roman" pitchFamily="18" charset="0"/>
                          <a:cs typeface="Times New Roman" pitchFamily="18" charset="0"/>
                        </a:rPr>
                        <a:t>Fake Instagram Profile Identification and Classification using Machine Learning</a:t>
                      </a:r>
                    </a:p>
                  </a:txBody>
                  <a:tcPr/>
                </a:tc>
                <a:tc>
                  <a:txBody>
                    <a:bodyPr/>
                    <a:lstStyle/>
                    <a:p>
                      <a:r>
                        <a:rPr lang="en-US" sz="1600" dirty="0">
                          <a:latin typeface="Times New Roman" pitchFamily="18" charset="0"/>
                          <a:cs typeface="Times New Roman" pitchFamily="18" charset="0"/>
                        </a:rPr>
                        <a:t>2021</a:t>
                      </a:r>
                    </a:p>
                  </a:txBody>
                  <a:tcPr/>
                </a:tc>
                <a:tc>
                  <a:txBody>
                    <a:bodyPr/>
                    <a:lstStyle/>
                    <a:p>
                      <a:r>
                        <a:rPr lang="en-US" sz="1600" dirty="0">
                          <a:latin typeface="Times New Roman" pitchFamily="18" charset="0"/>
                          <a:cs typeface="Times New Roman" pitchFamily="18" charset="0"/>
                        </a:rPr>
                        <a:t>Preethi Harris, </a:t>
                      </a:r>
                      <a:r>
                        <a:rPr lang="en-US" sz="1600" dirty="0" err="1">
                          <a:latin typeface="Times New Roman" pitchFamily="18" charset="0"/>
                          <a:cs typeface="Times New Roman" pitchFamily="18" charset="0"/>
                        </a:rPr>
                        <a:t>Anithra</a:t>
                      </a:r>
                      <a:r>
                        <a:rPr lang="en-US" sz="1600" dirty="0">
                          <a:latin typeface="Times New Roman" pitchFamily="18" charset="0"/>
                          <a:cs typeface="Times New Roman" pitchFamily="18" charset="0"/>
                        </a:rPr>
                        <a:t> S, </a:t>
                      </a:r>
                      <a:r>
                        <a:rPr lang="en-US" sz="1600" dirty="0" err="1">
                          <a:latin typeface="Times New Roman" pitchFamily="18" charset="0"/>
                          <a:cs typeface="Times New Roman" pitchFamily="18" charset="0"/>
                        </a:rPr>
                        <a:t>Gojal</a:t>
                      </a:r>
                      <a:r>
                        <a:rPr lang="en-US" sz="1600" dirty="0">
                          <a:latin typeface="Times New Roman" pitchFamily="18" charset="0"/>
                          <a:cs typeface="Times New Roman" pitchFamily="18" charset="0"/>
                        </a:rPr>
                        <a:t> J</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kern="1200" dirty="0">
                          <a:solidFill>
                            <a:schemeClr val="dk1"/>
                          </a:solidFill>
                          <a:effectLst/>
                          <a:latin typeface="Times New Roman" pitchFamily="18" charset="0"/>
                          <a:ea typeface="+mn-ea"/>
                          <a:cs typeface="Times New Roman" pitchFamily="18" charset="0"/>
                        </a:rPr>
                        <a:t>Handles both categorical and numerical data well.</a:t>
                      </a:r>
                      <a:endParaRPr lang="en-US" sz="1600" dirty="0">
                        <a:latin typeface="Times New Roman" pitchFamily="18" charset="0"/>
                        <a:cs typeface="Times New Roman" pitchFamily="18" charset="0"/>
                      </a:endParaRPr>
                    </a:p>
                  </a:txBody>
                  <a:tcPr/>
                </a:tc>
                <a:tc>
                  <a:txBody>
                    <a:bodyPr/>
                    <a:lstStyle/>
                    <a:p>
                      <a:r>
                        <a:rPr lang="en-US" sz="1600" b="0" i="0" kern="1200" dirty="0">
                          <a:solidFill>
                            <a:schemeClr val="dk1"/>
                          </a:solidFill>
                          <a:effectLst/>
                          <a:latin typeface="Times New Roman" pitchFamily="18" charset="0"/>
                          <a:ea typeface="+mn-ea"/>
                          <a:cs typeface="Times New Roman" pitchFamily="18" charset="0"/>
                        </a:rPr>
                        <a:t>May require tuning for optimal performance.</a:t>
                      </a:r>
                      <a:endParaRPr lang="en-US" sz="1600" dirty="0">
                        <a:latin typeface="Times New Roman" pitchFamily="18" charset="0"/>
                        <a:cs typeface="Times New Roman" pitchFamily="18" charset="0"/>
                      </a:endParaRPr>
                    </a:p>
                  </a:txBody>
                  <a:tcPr/>
                </a:tc>
                <a:tc>
                  <a:txBody>
                    <a:bodyPr/>
                    <a:lstStyle/>
                    <a:p>
                      <a:r>
                        <a:rPr lang="en-US" sz="1600" dirty="0">
                          <a:latin typeface="Times New Roman" pitchFamily="18" charset="0"/>
                          <a:cs typeface="Times New Roman" pitchFamily="18" charset="0"/>
                        </a:rPr>
                        <a:t>Instagram also has fake users. Some people do malicious activities using fake accounts such as impersonating artists or influencers, hate comments and spread rumors to become viral. </a:t>
                      </a:r>
                    </a:p>
                  </a:txBody>
                  <a:tcPr/>
                </a:tc>
                <a:extLst>
                  <a:ext uri="{0D108BD9-81ED-4DB2-BD59-A6C34878D82A}">
                    <a16:rowId xmlns:a16="http://schemas.microsoft.com/office/drawing/2014/main" val="10001"/>
                  </a:ext>
                </a:extLst>
              </a:tr>
              <a:tr h="1428009">
                <a:tc>
                  <a:txBody>
                    <a:bodyPr/>
                    <a:lstStyle/>
                    <a:p>
                      <a:r>
                        <a:rPr lang="en-US" sz="1600" dirty="0">
                          <a:latin typeface="Times New Roman" pitchFamily="18" charset="0"/>
                          <a:cs typeface="Times New Roman" pitchFamily="18" charset="0"/>
                        </a:rPr>
                        <a:t>4</a:t>
                      </a:r>
                    </a:p>
                  </a:txBody>
                  <a:tcPr/>
                </a:tc>
                <a:tc>
                  <a:txBody>
                    <a:bodyPr/>
                    <a:lstStyle/>
                    <a:p>
                      <a:r>
                        <a:rPr lang="en-US" sz="1600" dirty="0">
                          <a:latin typeface="Times New Roman" pitchFamily="18" charset="0"/>
                          <a:cs typeface="Times New Roman" pitchFamily="18" charset="0"/>
                        </a:rPr>
                        <a:t>Detection of Fake Accounts in Instagram using Machine Learning</a:t>
                      </a:r>
                    </a:p>
                  </a:txBody>
                  <a:tcPr/>
                </a:tc>
                <a:tc>
                  <a:txBody>
                    <a:bodyPr/>
                    <a:lstStyle/>
                    <a:p>
                      <a:r>
                        <a:rPr lang="en-US" sz="1600" dirty="0">
                          <a:latin typeface="Times New Roman" pitchFamily="18" charset="0"/>
                          <a:cs typeface="Times New Roman" pitchFamily="18" charset="0"/>
                        </a:rPr>
                        <a:t>2021</a:t>
                      </a:r>
                    </a:p>
                  </a:txBody>
                  <a:tcPr/>
                </a:tc>
                <a:tc>
                  <a:txBody>
                    <a:bodyPr/>
                    <a:lstStyle/>
                    <a:p>
                      <a:r>
                        <a:rPr lang="en-US" sz="1600" dirty="0">
                          <a:latin typeface="Times New Roman" pitchFamily="18" charset="0"/>
                          <a:cs typeface="Times New Roman" pitchFamily="18" charset="0"/>
                        </a:rPr>
                        <a:t>Ananya </a:t>
                      </a:r>
                      <a:r>
                        <a:rPr lang="en-US" sz="1600" dirty="0" err="1">
                          <a:latin typeface="Times New Roman" pitchFamily="18" charset="0"/>
                          <a:cs typeface="Times New Roman" pitchFamily="18" charset="0"/>
                        </a:rPr>
                        <a:t>Deyl</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Hamsashree</a:t>
                      </a:r>
                      <a:r>
                        <a:rPr lang="en-US" sz="1600" dirty="0">
                          <a:latin typeface="Times New Roman" pitchFamily="18" charset="0"/>
                          <a:cs typeface="Times New Roman" pitchFamily="18" charset="0"/>
                        </a:rPr>
                        <a:t> Reddy, </a:t>
                      </a:r>
                      <a:r>
                        <a:rPr lang="en-US" sz="1600" dirty="0" err="1">
                          <a:latin typeface="Times New Roman" pitchFamily="18" charset="0"/>
                          <a:cs typeface="Times New Roman" pitchFamily="18" charset="0"/>
                        </a:rPr>
                        <a:t>Manjistha</a:t>
                      </a:r>
                      <a:r>
                        <a:rPr lang="en-US" sz="1600" dirty="0">
                          <a:latin typeface="Times New Roman" pitchFamily="18" charset="0"/>
                          <a:cs typeface="Times New Roman" pitchFamily="18" charset="0"/>
                        </a:rPr>
                        <a:t> Dey, Niharika Sinha</a:t>
                      </a:r>
                    </a:p>
                  </a:txBody>
                  <a:tcPr/>
                </a:tc>
                <a:tc>
                  <a:txBody>
                    <a:bodyPr/>
                    <a:lstStyle/>
                    <a:p>
                      <a:r>
                        <a:rPr lang="en-US" sz="1600" b="0" i="0" kern="1200" dirty="0">
                          <a:solidFill>
                            <a:schemeClr val="dk1"/>
                          </a:solidFill>
                          <a:effectLst/>
                          <a:latin typeface="Times New Roman" pitchFamily="18" charset="0"/>
                          <a:ea typeface="+mn-ea"/>
                          <a:cs typeface="Times New Roman" pitchFamily="18" charset="0"/>
                        </a:rPr>
                        <a:t>They encounter new types of fake accounts, they can learn to recognize .</a:t>
                      </a:r>
                      <a:endParaRPr lang="en-US" sz="1600" dirty="0">
                        <a:latin typeface="Times New Roman" pitchFamily="18" charset="0"/>
                        <a:cs typeface="Times New Roman" pitchFamily="18" charset="0"/>
                      </a:endParaRPr>
                    </a:p>
                  </a:txBody>
                  <a:tcPr/>
                </a:tc>
                <a:tc>
                  <a:txBody>
                    <a:bodyPr/>
                    <a:lstStyle/>
                    <a:p>
                      <a:r>
                        <a:rPr lang="en-US" sz="1600" b="0" i="0" kern="1200" dirty="0">
                          <a:solidFill>
                            <a:schemeClr val="dk1"/>
                          </a:solidFill>
                          <a:effectLst/>
                          <a:latin typeface="Times New Roman" pitchFamily="18" charset="0"/>
                          <a:ea typeface="+mn-ea"/>
                          <a:cs typeface="Times New Roman" pitchFamily="18" charset="0"/>
                        </a:rPr>
                        <a:t>Involve the analysis of user data, raising concerns about privacy and data security.</a:t>
                      </a:r>
                      <a:endParaRPr lang="en-US" sz="1600" dirty="0">
                        <a:latin typeface="Times New Roman" pitchFamily="18" charset="0"/>
                        <a:cs typeface="Times New Roman" pitchFamily="18" charset="0"/>
                      </a:endParaRPr>
                    </a:p>
                  </a:txBody>
                  <a:tcPr/>
                </a:tc>
                <a:tc>
                  <a:txBody>
                    <a:bodyPr/>
                    <a:lstStyle/>
                    <a:p>
                      <a:r>
                        <a:rPr lang="en-US" sz="1600" dirty="0">
                          <a:latin typeface="Times New Roman" pitchFamily="18" charset="0"/>
                          <a:cs typeface="Times New Roman" pitchFamily="18" charset="0"/>
                        </a:rPr>
                        <a:t>Most speculate that this is due to impact of social media such as Facebook, Instagram and Twitter on our daily lives. </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7" name="Title 1"/>
          <p:cNvSpPr>
            <a:spLocks noGrp="1"/>
          </p:cNvSpPr>
          <p:nvPr>
            <p:ph type="title"/>
          </p:nvPr>
        </p:nvSpPr>
        <p:spPr/>
        <p:txBody>
          <a:bodyPr>
            <a:normAutofit/>
          </a:bodyPr>
          <a:lstStyle/>
          <a:p>
            <a:br>
              <a:rPr lang="en-IN" dirty="0"/>
            </a:br>
            <a:endParaRPr lang="en-IN" dirty="0"/>
          </a:p>
        </p:txBody>
      </p:sp>
      <p:sp>
        <p:nvSpPr>
          <p:cNvPr id="1048678" name="Content Placeholder 2"/>
          <p:cNvSpPr>
            <a:spLocks noGrp="1"/>
          </p:cNvSpPr>
          <p:nvPr>
            <p:ph idx="1"/>
          </p:nvPr>
        </p:nvSpPr>
        <p:spPr/>
        <p:txBody>
          <a:bodyPr>
            <a:normAutofit/>
          </a:bodyPr>
          <a:lstStyle/>
          <a:p>
            <a:pPr marL="457200" lvl="1" indent="0">
              <a:buNone/>
            </a:pPr>
            <a:endParaRPr lang="en-US" dirty="0"/>
          </a:p>
          <a:p>
            <a:pPr>
              <a:lnSpc>
                <a:spcPct val="150000"/>
              </a:lnSpc>
              <a:buNone/>
            </a:pPr>
            <a:endParaRPr lang="en-IN" sz="2000" dirty="0">
              <a:latin typeface="Times New Roman" pitchFamily="18" charset="0"/>
              <a:cs typeface="Times New Roman" pitchFamily="18" charset="0"/>
            </a:endParaRPr>
          </a:p>
        </p:txBody>
      </p:sp>
      <p:sp>
        <p:nvSpPr>
          <p:cNvPr id="1048679"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80" name="Slide Number Placeholder 4"/>
          <p:cNvSpPr>
            <a:spLocks noGrp="1"/>
          </p:cNvSpPr>
          <p:nvPr>
            <p:ph type="sldNum" sz="quarter" idx="12"/>
          </p:nvPr>
        </p:nvSpPr>
        <p:spPr/>
        <p:txBody>
          <a:bodyPr/>
          <a:lstStyle/>
          <a:p>
            <a:fld id="{B6F15528-21DE-4FAA-801E-634DDDAF4B2B}" type="slidenum">
              <a:rPr lang="en-US" smtClean="0"/>
              <a:t>8</a:t>
            </a:fld>
            <a:endParaRPr lang="en-US" dirty="0"/>
          </a:p>
        </p:txBody>
      </p:sp>
      <p:sp>
        <p:nvSpPr>
          <p:cNvPr id="1048681"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Gap Analysis</a:t>
            </a:r>
          </a:p>
        </p:txBody>
      </p:sp>
      <p:graphicFrame>
        <p:nvGraphicFramePr>
          <p:cNvPr id="4194309" name="Table 6"/>
          <p:cNvGraphicFramePr>
            <a:graphicFrameLocks noGrp="1"/>
          </p:cNvGraphicFramePr>
          <p:nvPr>
            <p:extLst>
              <p:ext uri="{D42A27DB-BD31-4B8C-83A1-F6EECF244321}">
                <p14:modId xmlns:p14="http://schemas.microsoft.com/office/powerpoint/2010/main" val="478586371"/>
              </p:ext>
            </p:extLst>
          </p:nvPr>
        </p:nvGraphicFramePr>
        <p:xfrm>
          <a:off x="838199" y="1615440"/>
          <a:ext cx="10744200" cy="4328160"/>
        </p:xfrm>
        <a:graphic>
          <a:graphicData uri="http://schemas.openxmlformats.org/drawingml/2006/table">
            <a:tbl>
              <a:tblPr firstRow="1" bandRow="1">
                <a:tableStyleId>{5C22544A-7EE6-4342-B048-85BDC9FD1C3A}</a:tableStyleId>
              </a:tblPr>
              <a:tblGrid>
                <a:gridCol w="934279">
                  <a:extLst>
                    <a:ext uri="{9D8B030D-6E8A-4147-A177-3AD203B41FA5}">
                      <a16:colId xmlns:a16="http://schemas.microsoft.com/office/drawing/2014/main" val="20000"/>
                    </a:ext>
                  </a:extLst>
                </a:gridCol>
                <a:gridCol w="4749248">
                  <a:extLst>
                    <a:ext uri="{9D8B030D-6E8A-4147-A177-3AD203B41FA5}">
                      <a16:colId xmlns:a16="http://schemas.microsoft.com/office/drawing/2014/main" val="20001"/>
                    </a:ext>
                  </a:extLst>
                </a:gridCol>
                <a:gridCol w="5060673">
                  <a:extLst>
                    <a:ext uri="{9D8B030D-6E8A-4147-A177-3AD203B41FA5}">
                      <a16:colId xmlns:a16="http://schemas.microsoft.com/office/drawing/2014/main" val="20002"/>
                    </a:ext>
                  </a:extLst>
                </a:gridCol>
              </a:tblGrid>
              <a:tr h="0">
                <a:tc>
                  <a:txBody>
                    <a:bodyPr/>
                    <a:lstStyle/>
                    <a:p>
                      <a:r>
                        <a:rPr lang="en-US" sz="2000" dirty="0" err="1">
                          <a:latin typeface="Times New Roman" panose="02020603050405020304" pitchFamily="18" charset="0"/>
                          <a:cs typeface="Times New Roman" panose="02020603050405020304" pitchFamily="18" charset="0"/>
                        </a:rPr>
                        <a:t>Sr.No</a:t>
                      </a:r>
                      <a:r>
                        <a:rPr lang="en-US" sz="2000" dirty="0">
                          <a:latin typeface="Times New Roman" panose="02020603050405020304" pitchFamily="18" charset="0"/>
                          <a:cs typeface="Times New Roman" panose="02020603050405020304" pitchFamily="18" charset="0"/>
                        </a:rPr>
                        <a:t>.</a:t>
                      </a:r>
                    </a:p>
                  </a:txBody>
                  <a:tcPr/>
                </a:tc>
                <a:tc>
                  <a:txBody>
                    <a:bodyPr/>
                    <a:lstStyle/>
                    <a:p>
                      <a:r>
                        <a:rPr lang="en-US" sz="2000" dirty="0">
                          <a:latin typeface="Times New Roman" panose="02020603050405020304" pitchFamily="18" charset="0"/>
                          <a:cs typeface="Times New Roman" panose="02020603050405020304" pitchFamily="18" charset="0"/>
                        </a:rPr>
                        <a:t>Existing System</a:t>
                      </a:r>
                    </a:p>
                  </a:txBody>
                  <a:tcPr/>
                </a:tc>
                <a:tc>
                  <a:txBody>
                    <a:bodyPr/>
                    <a:lstStyle/>
                    <a:p>
                      <a:r>
                        <a:rPr lang="en-US" sz="2000" dirty="0">
                          <a:latin typeface="Times New Roman" panose="02020603050405020304" pitchFamily="18" charset="0"/>
                          <a:cs typeface="Times New Roman" panose="02020603050405020304" pitchFamily="18" charset="0"/>
                        </a:rPr>
                        <a:t>Proposed System</a:t>
                      </a:r>
                    </a:p>
                  </a:txBody>
                  <a:tcPr/>
                </a:tc>
                <a:extLst>
                  <a:ext uri="{0D108BD9-81ED-4DB2-BD59-A6C34878D82A}">
                    <a16:rowId xmlns:a16="http://schemas.microsoft.com/office/drawing/2014/main" val="10000"/>
                  </a:ext>
                </a:extLst>
              </a:tr>
              <a:tr h="0">
                <a:tc>
                  <a:txBody>
                    <a:bodyPr/>
                    <a:lstStyle/>
                    <a:p>
                      <a:r>
                        <a:rPr lang="en-US" sz="1800" dirty="0">
                          <a:latin typeface="Times New Roman" panose="02020603050405020304" pitchFamily="18" charset="0"/>
                          <a:cs typeface="Times New Roman" panose="02020603050405020304" pitchFamily="18" charset="0"/>
                        </a:rPr>
                        <a:t>1</a:t>
                      </a:r>
                    </a:p>
                  </a:txBody>
                  <a:tcPr/>
                </a:tc>
                <a:tc>
                  <a:txBody>
                    <a:bodyPr/>
                    <a:lstStyle/>
                    <a:p>
                      <a:r>
                        <a:rPr lang="en-US" sz="1800" b="0" i="0" kern="1200" dirty="0">
                          <a:solidFill>
                            <a:schemeClr val="dk1"/>
                          </a:solidFill>
                          <a:effectLst/>
                          <a:latin typeface="Times New Roman" pitchFamily="18" charset="0"/>
                          <a:ea typeface="+mn-ea"/>
                          <a:cs typeface="Times New Roman" pitchFamily="18" charset="0"/>
                        </a:rPr>
                        <a:t>Train a machine learning model ( logistic regression, random forest, or neural networks) using these features. </a:t>
                      </a:r>
                      <a:endParaRPr lang="en-US" sz="1800" dirty="0">
                        <a:latin typeface="Times New Roman" pitchFamily="18" charset="0"/>
                        <a:cs typeface="Times New Roman" pitchFamily="18" charset="0"/>
                      </a:endParaRPr>
                    </a:p>
                  </a:txBody>
                  <a:tcPr/>
                </a:tc>
                <a:tc>
                  <a:txBody>
                    <a:bodyPr/>
                    <a:lstStyle/>
                    <a:p>
                      <a:r>
                        <a:rPr lang="en-US" sz="1800" b="0" i="0" kern="1200" dirty="0">
                          <a:solidFill>
                            <a:schemeClr val="dk1"/>
                          </a:solidFill>
                          <a:effectLst/>
                          <a:latin typeface="Times New Roman" pitchFamily="18" charset="0"/>
                          <a:ea typeface="+mn-ea"/>
                          <a:cs typeface="Times New Roman" pitchFamily="18" charset="0"/>
                        </a:rPr>
                        <a:t>Machine</a:t>
                      </a:r>
                      <a:r>
                        <a:rPr lang="en-US" sz="1800" b="0" i="0" kern="1200" baseline="0" dirty="0">
                          <a:solidFill>
                            <a:schemeClr val="dk1"/>
                          </a:solidFill>
                          <a:effectLst/>
                          <a:latin typeface="Times New Roman" pitchFamily="18" charset="0"/>
                          <a:ea typeface="+mn-ea"/>
                          <a:cs typeface="Times New Roman" pitchFamily="18" charset="0"/>
                        </a:rPr>
                        <a:t> Learning model like SVM  Support Vector Machine </a:t>
                      </a:r>
                      <a:r>
                        <a:rPr lang="en-US" sz="1800" b="0" i="0" kern="1200" dirty="0">
                          <a:solidFill>
                            <a:schemeClr val="dk1"/>
                          </a:solidFill>
                          <a:effectLst/>
                          <a:latin typeface="Times New Roman" pitchFamily="18" charset="0"/>
                          <a:ea typeface="+mn-ea"/>
                          <a:cs typeface="Times New Roman" pitchFamily="18" charset="0"/>
                        </a:rPr>
                        <a:t>for image analysis and for text analysis, to capture complex patterns in both text and images.</a:t>
                      </a:r>
                      <a:endParaRPr lang="en-US" sz="1800" dirty="0">
                        <a:latin typeface="Times New Roman" pitchFamily="18" charset="0"/>
                        <a:cs typeface="Times New Roman" pitchFamily="18" charset="0"/>
                      </a:endParaRPr>
                    </a:p>
                  </a:txBody>
                  <a:tcPr/>
                </a:tc>
                <a:extLst>
                  <a:ext uri="{0D108BD9-81ED-4DB2-BD59-A6C34878D82A}">
                    <a16:rowId xmlns:a16="http://schemas.microsoft.com/office/drawing/2014/main" val="10001"/>
                  </a:ext>
                </a:extLst>
              </a:tr>
              <a:tr h="0">
                <a:tc>
                  <a:txBody>
                    <a:bodyPr/>
                    <a:lstStyle/>
                    <a:p>
                      <a:r>
                        <a:rPr lang="en-US" sz="1800" dirty="0">
                          <a:latin typeface="Times New Roman" panose="02020603050405020304" pitchFamily="18" charset="0"/>
                          <a:cs typeface="Times New Roman" panose="02020603050405020304" pitchFamily="18" charset="0"/>
                        </a:rPr>
                        <a:t>2</a:t>
                      </a:r>
                    </a:p>
                  </a:txBody>
                  <a:tcPr/>
                </a:tc>
                <a:tc>
                  <a:txBody>
                    <a:bodyPr/>
                    <a:lstStyle/>
                    <a:p>
                      <a:r>
                        <a:rPr lang="en-US" sz="1800" b="0" i="0" kern="1200" dirty="0">
                          <a:solidFill>
                            <a:schemeClr val="dk1"/>
                          </a:solidFill>
                          <a:effectLst/>
                          <a:latin typeface="Times New Roman" pitchFamily="18" charset="0"/>
                          <a:ea typeface="+mn-ea"/>
                          <a:cs typeface="Times New Roman" pitchFamily="18" charset="0"/>
                        </a:rPr>
                        <a:t>Collect data such as account creation date, activity, followers, posts, and comments from Instagram profiles.</a:t>
                      </a:r>
                      <a:endParaRPr lang="en-US" sz="1800" dirty="0">
                        <a:latin typeface="Times New Roman" pitchFamily="18" charset="0"/>
                        <a:cs typeface="Times New Roman" pitchFamily="18" charset="0"/>
                      </a:endParaRPr>
                    </a:p>
                  </a:txBody>
                  <a:tcPr/>
                </a:tc>
                <a:tc>
                  <a:txBody>
                    <a:bodyPr/>
                    <a:lstStyle/>
                    <a:p>
                      <a:r>
                        <a:rPr lang="en-US" sz="1800" b="0" i="0" kern="1200" dirty="0">
                          <a:solidFill>
                            <a:schemeClr val="dk1"/>
                          </a:solidFill>
                          <a:effectLst/>
                          <a:latin typeface="Times New Roman" pitchFamily="18" charset="0"/>
                          <a:ea typeface="+mn-ea"/>
                          <a:cs typeface="Times New Roman" pitchFamily="18" charset="0"/>
                        </a:rPr>
                        <a:t>Combine multiple machine learning models to create an ensemble model that leverages the strengths of different algorithms for improved accuracy.</a:t>
                      </a:r>
                      <a:endParaRPr lang="en-US" sz="1800" dirty="0">
                        <a:latin typeface="Times New Roman" pitchFamily="18" charset="0"/>
                        <a:cs typeface="Times New Roman" pitchFamily="18" charset="0"/>
                      </a:endParaRPr>
                    </a:p>
                  </a:txBody>
                  <a:tcPr/>
                </a:tc>
                <a:extLst>
                  <a:ext uri="{0D108BD9-81ED-4DB2-BD59-A6C34878D82A}">
                    <a16:rowId xmlns:a16="http://schemas.microsoft.com/office/drawing/2014/main" val="10002"/>
                  </a:ext>
                </a:extLst>
              </a:tr>
              <a:tr h="0">
                <a:tc>
                  <a:txBody>
                    <a:bodyPr/>
                    <a:lstStyle/>
                    <a:p>
                      <a:r>
                        <a:rPr lang="en-US" sz="1800" dirty="0">
                          <a:latin typeface="Times New Roman" panose="02020603050405020304" pitchFamily="18" charset="0"/>
                          <a:cs typeface="Times New Roman" panose="02020603050405020304" pitchFamily="18" charset="0"/>
                        </a:rPr>
                        <a:t>3</a:t>
                      </a:r>
                    </a:p>
                  </a:txBody>
                  <a:tcPr/>
                </a:tc>
                <a:tc>
                  <a:txBody>
                    <a:bodyPr/>
                    <a:lstStyle/>
                    <a:p>
                      <a:r>
                        <a:rPr lang="en-US" sz="1800" b="0" i="0" kern="1200" dirty="0">
                          <a:solidFill>
                            <a:schemeClr val="dk1"/>
                          </a:solidFill>
                          <a:effectLst/>
                          <a:latin typeface="Times New Roman" pitchFamily="18" charset="0"/>
                          <a:ea typeface="+mn-ea"/>
                          <a:cs typeface="Times New Roman" pitchFamily="18" charset="0"/>
                        </a:rPr>
                        <a:t>Instagram employs image recognition algorithms to spot profile pictures that may be stolen or generated by AI.</a:t>
                      </a:r>
                      <a:endParaRPr lang="en-US" sz="1800" dirty="0">
                        <a:latin typeface="Times New Roman" pitchFamily="18" charset="0"/>
                        <a:cs typeface="Times New Roman" pitchFamily="18" charset="0"/>
                      </a:endParaRPr>
                    </a:p>
                  </a:txBody>
                  <a:tcPr/>
                </a:tc>
                <a:tc>
                  <a:txBody>
                    <a:bodyPr/>
                    <a:lstStyle/>
                    <a:p>
                      <a:r>
                        <a:rPr lang="en-US" sz="1800" b="0" i="0" kern="1200" dirty="0">
                          <a:solidFill>
                            <a:schemeClr val="dk1"/>
                          </a:solidFill>
                          <a:effectLst/>
                          <a:latin typeface="Times New Roman" pitchFamily="18" charset="0"/>
                          <a:ea typeface="+mn-ea"/>
                          <a:cs typeface="Times New Roman" pitchFamily="18" charset="0"/>
                        </a:rPr>
                        <a:t>Design the system to be scalable to handle the large volume of data and profiles on Instagram.</a:t>
                      </a:r>
                      <a:endParaRPr lang="en-US" sz="1800" dirty="0">
                        <a:latin typeface="Times New Roman" pitchFamily="18" charset="0"/>
                        <a:cs typeface="Times New Roman" pitchFamily="18" charset="0"/>
                      </a:endParaRPr>
                    </a:p>
                  </a:txBody>
                  <a:tcPr/>
                </a:tc>
                <a:extLst>
                  <a:ext uri="{0D108BD9-81ED-4DB2-BD59-A6C34878D82A}">
                    <a16:rowId xmlns:a16="http://schemas.microsoft.com/office/drawing/2014/main" val="10003"/>
                  </a:ext>
                </a:extLst>
              </a:tr>
              <a:tr h="0">
                <a:tc>
                  <a:txBody>
                    <a:bodyPr/>
                    <a:lstStyle/>
                    <a:p>
                      <a:r>
                        <a:rPr lang="en-US" sz="1800" dirty="0">
                          <a:latin typeface="Times New Roman" panose="02020603050405020304" pitchFamily="18" charset="0"/>
                          <a:cs typeface="Times New Roman" panose="02020603050405020304" pitchFamily="18" charset="0"/>
                        </a:rPr>
                        <a:t>4</a:t>
                      </a:r>
                    </a:p>
                  </a:txBody>
                  <a:tcPr/>
                </a:tc>
                <a:tc>
                  <a:txBody>
                    <a:bodyPr/>
                    <a:lstStyle/>
                    <a:p>
                      <a:r>
                        <a:rPr lang="en-US" sz="1800" b="0" i="0" kern="1200" dirty="0">
                          <a:solidFill>
                            <a:schemeClr val="dk1"/>
                          </a:solidFill>
                          <a:effectLst/>
                          <a:latin typeface="Times New Roman" pitchFamily="18" charset="0"/>
                          <a:ea typeface="+mn-ea"/>
                          <a:cs typeface="Times New Roman" pitchFamily="18" charset="0"/>
                        </a:rPr>
                        <a:t>Instagram uses machine learning algorithms to detect fake profiles based on various factors such as the number of followers, likes, comments, and the activity history of the account.</a:t>
                      </a:r>
                      <a:endParaRPr lang="en-US" sz="1800" dirty="0">
                        <a:latin typeface="Times New Roman" pitchFamily="18" charset="0"/>
                        <a:cs typeface="Times New Roman" pitchFamily="18" charset="0"/>
                      </a:endParaRPr>
                    </a:p>
                  </a:txBody>
                  <a:tcPr/>
                </a:tc>
                <a:tc>
                  <a:txBody>
                    <a:bodyPr/>
                    <a:lstStyle/>
                    <a:p>
                      <a:r>
                        <a:rPr lang="en-US" sz="1800" b="0" i="0" kern="1200" dirty="0">
                          <a:solidFill>
                            <a:schemeClr val="dk1"/>
                          </a:solidFill>
                          <a:effectLst/>
                          <a:latin typeface="Times New Roman" pitchFamily="18" charset="0"/>
                          <a:ea typeface="+mn-ea"/>
                          <a:cs typeface="Times New Roman" pitchFamily="18" charset="0"/>
                        </a:rPr>
                        <a:t>The proposed system can employ deep learning models, such as Convolutional Neural Networks (CNNs), to improve the accuracy of image recognition.</a:t>
                      </a:r>
                      <a:endParaRPr lang="en-US" sz="1800" dirty="0">
                        <a:latin typeface="Times New Roman" pitchFamily="18" charset="0"/>
                        <a:cs typeface="Times New Roman" pitchFamily="18" charset="0"/>
                      </a:endParaRPr>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3609570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3" name="Title 1"/>
          <p:cNvSpPr>
            <a:spLocks noGrp="1"/>
          </p:cNvSpPr>
          <p:nvPr>
            <p:ph type="title"/>
          </p:nvPr>
        </p:nvSpPr>
        <p:spPr/>
        <p:txBody>
          <a:bodyPr>
            <a:normAutofit/>
          </a:bodyPr>
          <a:lstStyle/>
          <a:p>
            <a:br>
              <a:rPr lang="en-IN" dirty="0"/>
            </a:br>
            <a:endParaRPr lang="en-IN" dirty="0"/>
          </a:p>
        </p:txBody>
      </p:sp>
      <p:sp>
        <p:nvSpPr>
          <p:cNvPr id="1048654" name="Content Placeholder 2"/>
          <p:cNvSpPr>
            <a:spLocks noGrp="1"/>
          </p:cNvSpPr>
          <p:nvPr>
            <p:ph idx="1"/>
          </p:nvPr>
        </p:nvSpPr>
        <p:spPr/>
        <p:txBody>
          <a:bodyPr>
            <a:normAutofit/>
          </a:bodyPr>
          <a:lstStyle/>
          <a:p>
            <a:pPr>
              <a:lnSpc>
                <a:spcPct val="150000"/>
              </a:lnSpc>
              <a:buNone/>
            </a:pPr>
            <a:r>
              <a:rPr lang="en-US" sz="2000" dirty="0">
                <a:latin typeface="Times New Roman" pitchFamily="18" charset="0"/>
                <a:cs typeface="Times New Roman" pitchFamily="18" charset="0"/>
              </a:rPr>
              <a:t>       </a:t>
            </a:r>
            <a:endParaRPr lang="en-IN" sz="2000" dirty="0">
              <a:latin typeface="Times New Roman" pitchFamily="18" charset="0"/>
              <a:cs typeface="Times New Roman" pitchFamily="18" charset="0"/>
            </a:endParaRPr>
          </a:p>
        </p:txBody>
      </p:sp>
      <p:sp>
        <p:nvSpPr>
          <p:cNvPr id="1048655" name="Footer Placeholder 3"/>
          <p:cNvSpPr>
            <a:spLocks noGrp="1"/>
          </p:cNvSpPr>
          <p:nvPr>
            <p:ph type="ftr" sz="quarter" idx="11"/>
          </p:nvPr>
        </p:nvSpPr>
        <p:spPr/>
        <p:txBody>
          <a:bodyPr/>
          <a:lstStyle/>
          <a:p>
            <a:r>
              <a:rPr lang="en-US"/>
              <a:t>Department of Information Tecchnology, NBNSTIC, Ambegaon(Bk), Pune</a:t>
            </a:r>
            <a:endParaRPr lang="en-US" dirty="0"/>
          </a:p>
        </p:txBody>
      </p:sp>
      <p:sp>
        <p:nvSpPr>
          <p:cNvPr id="1048656" name="Slide Number Placeholder 4"/>
          <p:cNvSpPr>
            <a:spLocks noGrp="1"/>
          </p:cNvSpPr>
          <p:nvPr>
            <p:ph type="sldNum" sz="quarter" idx="12"/>
          </p:nvPr>
        </p:nvSpPr>
        <p:spPr/>
        <p:txBody>
          <a:bodyPr/>
          <a:lstStyle/>
          <a:p>
            <a:fld id="{B6F15528-21DE-4FAA-801E-634DDDAF4B2B}" type="slidenum">
              <a:rPr lang="en-US" smtClean="0"/>
              <a:t>9</a:t>
            </a:fld>
            <a:endParaRPr lang="en-US" dirty="0"/>
          </a:p>
        </p:txBody>
      </p:sp>
      <p:sp>
        <p:nvSpPr>
          <p:cNvPr id="1048657" name="Title 1"/>
          <p:cNvSpPr txBox="1"/>
          <p:nvPr/>
        </p:nvSpPr>
        <p:spPr>
          <a:xfrm>
            <a:off x="609600" y="123066"/>
            <a:ext cx="10972800" cy="11430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400"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Objectives</a:t>
            </a:r>
          </a:p>
        </p:txBody>
      </p:sp>
      <p:sp>
        <p:nvSpPr>
          <p:cNvPr id="1048658" name="Rectangle 6"/>
          <p:cNvSpPr/>
          <p:nvPr/>
        </p:nvSpPr>
        <p:spPr>
          <a:xfrm>
            <a:off x="609600" y="1524000"/>
            <a:ext cx="10972800" cy="6117590"/>
          </a:xfrm>
          <a:prstGeom prst="rect">
            <a:avLst/>
          </a:prstGeom>
        </p:spPr>
        <p:txBody>
          <a:bodyPr wrap="square">
            <a:spAutoFit/>
          </a:bodyPr>
          <a:lstStyle/>
          <a:p>
            <a:pPr marL="342900" lvl="0" indent="-342900" algn="just">
              <a:lnSpc>
                <a:spcPct val="107000"/>
              </a:lnSpc>
              <a:spcAft>
                <a:spcPts val="800"/>
              </a:spcAft>
              <a:buFont typeface="+mj-lt"/>
              <a:buAutoNum type="arabicPeriod"/>
              <a:tabLst>
                <a:tab pos="457200" algn="l"/>
              </a:tabLs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To implement a system that respects the privacy of users while still being able to analyze the content for safety concerns.</a:t>
            </a: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a:t>
            </a:r>
          </a:p>
          <a:p>
            <a:pPr marL="342900" indent="-342900" algn="just">
              <a:lnSpc>
                <a:spcPct val="107000"/>
              </a:lnSpc>
              <a:spcAft>
                <a:spcPts val="800"/>
              </a:spcAft>
              <a:buFont typeface="+mj-lt"/>
              <a:buAutoNum type="arabicPeriod"/>
              <a:tabLst>
                <a:tab pos="457200" algn="l"/>
              </a:tabLs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To identify phony profiles that have been shown to hurt more people than other online crimes. Therefore, it’s critical to spot a phony profile since the user is informed.</a:t>
            </a:r>
          </a:p>
          <a:p>
            <a:pPr marL="342900" indent="-342900" algn="just">
              <a:lnSpc>
                <a:spcPct val="107000"/>
              </a:lnSpc>
              <a:spcAft>
                <a:spcPts val="800"/>
              </a:spcAft>
              <a:buFont typeface="+mj-lt"/>
              <a:buAutoNum type="arabicPeriod"/>
              <a:tabLst>
                <a:tab pos="457200" algn="l"/>
              </a:tabLst>
            </a:pPr>
            <a:r>
              <a:rPr lang="en-US" sz="2400" dirty="0">
                <a:solidFill>
                  <a:srgbClr val="4A4A4A"/>
                </a:solidFill>
                <a:latin typeface="Times New Roman" panose="02020603050405020304" pitchFamily="18" charset="0"/>
                <a:cs typeface="Times New Roman" panose="02020603050405020304" pitchFamily="18" charset="0"/>
              </a:rPr>
              <a:t>T</a:t>
            </a:r>
            <a:r>
              <a:rPr lang="en-US" sz="2400" b="0" i="0" dirty="0">
                <a:solidFill>
                  <a:srgbClr val="4A4A4A"/>
                </a:solidFill>
                <a:effectLst/>
                <a:latin typeface="Times New Roman" panose="02020603050405020304" pitchFamily="18" charset="0"/>
                <a:cs typeface="Times New Roman" panose="02020603050405020304" pitchFamily="18" charset="0"/>
              </a:rPr>
              <a:t>o protect users as phony users send spam messages or phishing links to users.</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just">
              <a:lnSpc>
                <a:spcPct val="107000"/>
              </a:lnSpc>
              <a:spcAft>
                <a:spcPts val="800"/>
              </a:spcAft>
              <a:buFont typeface="+mj-lt"/>
              <a:buAutoNum type="arabicPeriod"/>
              <a:tabLst>
                <a:tab pos="457200" algn="l"/>
              </a:tabLst>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To protect real users from people with bad intentions, it’s important to find these fake identities</a:t>
            </a:r>
            <a:r>
              <a:rPr lang="en-US" sz="2400" dirty="0">
                <a:latin typeface="Times New Roman" panose="02020603050405020304" pitchFamily="18" charset="0"/>
                <a:ea typeface="Calibri" panose="020F0502020204030204" pitchFamily="34" charset="0"/>
                <a:cs typeface="Times New Roman" panose="02020603050405020304" pitchFamily="18" charset="0"/>
              </a:rPr>
              <a:t>.</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just">
              <a:lnSpc>
                <a:spcPct val="107000"/>
              </a:lnSpc>
              <a:spcAft>
                <a:spcPts val="800"/>
              </a:spcAft>
              <a:buFont typeface="+mj-lt"/>
              <a:buAutoNum type="arabicPeriod"/>
              <a:tabLst>
                <a:tab pos="457200" algn="l"/>
              </a:tabLs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To disseminate spam, information, and other false information.</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just">
              <a:lnSpc>
                <a:spcPct val="107000"/>
              </a:lnSpc>
              <a:spcAft>
                <a:spcPts val="800"/>
              </a:spcAft>
              <a:buFont typeface="+mj-lt"/>
              <a:buAutoNum type="arabicPeriod"/>
              <a:tabLst>
                <a:tab pos="457200" algn="l"/>
              </a:tabLst>
            </a:pP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spcAft>
                <a:spcPts val="800"/>
              </a:spcAft>
              <a:tabLst>
                <a:tab pos="457200" algn="l"/>
              </a:tabLst>
            </a:pPr>
            <a:r>
              <a:rPr lang="en-US" sz="1800" dirty="0">
                <a:effectLst/>
                <a:latin typeface="Calibri" panose="020F0502020204030204" pitchFamily="34" charset="0"/>
                <a:ea typeface="Calibri" panose="020F0502020204030204" pitchFamily="34" charset="0"/>
                <a:cs typeface="Mangal" panose="02040503050203030202" pitchFamily="18" charset="0"/>
              </a:rPr>
              <a:t>    </a:t>
            </a:r>
            <a:endParaRPr lang="en-IN" sz="2000" dirty="0">
              <a:effectLst/>
              <a:latin typeface="Times New Roman" pitchFamily="18" charset="0"/>
              <a:ea typeface="Calibri" panose="020F0502020204030204" pitchFamily="34" charset="0"/>
              <a:cs typeface="Times New Roman" pitchFamily="18" charset="0"/>
            </a:endParaRPr>
          </a:p>
          <a:p>
            <a:pPr marL="342900" lvl="0" indent="-342900" algn="just">
              <a:lnSpc>
                <a:spcPct val="150000"/>
              </a:lnSpc>
              <a:spcAft>
                <a:spcPts val="800"/>
              </a:spcAft>
              <a:tabLst>
                <a:tab pos="457200" algn="l"/>
              </a:tabLst>
            </a:pPr>
            <a:r>
              <a:rPr lang="en-US" sz="2000" dirty="0">
                <a:effectLst/>
                <a:latin typeface="Times New Roman" pitchFamily="18" charset="0"/>
                <a:ea typeface="Calibri" panose="020F0502020204030204" pitchFamily="34" charset="0"/>
                <a:cs typeface="Times New Roman" pitchFamily="18" charset="0"/>
              </a:rPr>
              <a:t>      </a:t>
            </a:r>
            <a:endParaRPr lang="en-IN" sz="2000" dirty="0">
              <a:effectLst/>
              <a:latin typeface="Times New Roman" pitchFamily="18" charset="0"/>
              <a:ea typeface="Calibri" panose="020F0502020204030204" pitchFamily="34" charset="0"/>
              <a:cs typeface="Times New Roman"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252</TotalTime>
  <Words>3172</Words>
  <Application>Microsoft Office PowerPoint</Application>
  <PresentationFormat>Widescreen</PresentationFormat>
  <Paragraphs>363</Paragraphs>
  <Slides>38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Arial</vt:lpstr>
      <vt:lpstr>Calibri</vt:lpstr>
      <vt:lpstr>Calibri Light</vt:lpstr>
      <vt:lpstr>Times New Roman</vt:lpstr>
      <vt:lpstr>Office Theme</vt:lpstr>
      <vt:lpstr>BE Project Presentation On Fake Instagram Profile Identification and Classification Using Machine Learning</vt:lpstr>
      <vt:lpstr>   Outline</vt:lpstr>
      <vt:lpstr> </vt:lpstr>
      <vt:lpstr> </vt:lpstr>
      <vt:lpstr> </vt:lpstr>
      <vt:lpstr> </vt:lpstr>
      <vt:lpstr> </vt:lpstr>
      <vt:lpstr> </vt:lpstr>
      <vt:lpstr> </vt:lpstr>
      <vt:lpstr> </vt:lpstr>
      <vt:lpstr>   </vt:lpstr>
      <vt:lpstr>Flowchart</vt:lpstr>
      <vt:lpstr>System Architecture</vt:lpstr>
      <vt:lpstr>System Diagrams</vt:lpstr>
      <vt:lpstr>Use Case Diagrams</vt:lpstr>
      <vt:lpstr>PowerPoint Presentation</vt:lpstr>
      <vt:lpstr>PowerPoint Presentation</vt:lpstr>
      <vt:lpstr> </vt:lpstr>
      <vt:lpstr> </vt:lpstr>
      <vt:lpstr> </vt:lpstr>
      <vt:lpstr> </vt:lpstr>
      <vt:lpstr> </vt:lpstr>
      <vt:lpstr> </vt:lpstr>
      <vt:lpstr> </vt:lpstr>
      <vt:lpstr> </vt:lpstr>
      <vt:lpstr>Screenshots of Project </vt:lpstr>
      <vt:lpstr>PowerPoint Presentation</vt:lpstr>
      <vt:lpstr>PowerPoint Presentation</vt:lpstr>
      <vt:lpstr>PowerPoint Presentation</vt:lpstr>
      <vt:lpstr>PowerPoint Presentation</vt:lpstr>
      <vt:lpstr>PowerPoint Presentation</vt:lpstr>
      <vt:lpstr>PowerPoint Presentation</vt:lpstr>
      <vt:lpstr> </vt:lpstr>
      <vt:lpstr> </vt:lpstr>
      <vt:lpstr> </vt:lpstr>
      <vt:lpstr> </vt:lpstr>
      <vt:lpstr>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Interaction between users and IoT clusters:  Moving towards an Internet of People, Things and Services (IoPTS)</dc:title>
  <dc:creator>Owner</dc:creator>
  <cp:lastModifiedBy>Akshay Raykar</cp:lastModifiedBy>
  <cp:revision>47</cp:revision>
  <dcterms:created xsi:type="dcterms:W3CDTF">2015-04-06T01:43:20Z</dcterms:created>
  <dcterms:modified xsi:type="dcterms:W3CDTF">2024-05-31T04:23:17Z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a062104759f84f1e94585a7e6af6aa3f</vt:lpwstr>
  </property>
</Properties>
</file>